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62" r:id="rId6"/>
    <p:sldId id="259" r:id="rId7"/>
    <p:sldId id="261" r:id="rId8"/>
    <p:sldId id="267" r:id="rId9"/>
    <p:sldId id="269" r:id="rId10"/>
    <p:sldId id="27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49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6/9/2021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6/9/2021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=""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=""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6/9/2021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dirty="0"/>
              <a:t>Fare clic sull'icona per inserire un'immagine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6/9/2021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6/9/2021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8000" dirty="0"/>
              <a:t>CASA </a:t>
            </a:r>
            <a:br>
              <a:rPr lang="it-IT" sz="8000" dirty="0"/>
            </a:br>
            <a:r>
              <a:rPr lang="it-IT" sz="8000" dirty="0"/>
              <a:t>GIUDITTA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215045" y="0"/>
            <a:ext cx="8045373" cy="742279"/>
          </a:xfrm>
        </p:spPr>
        <p:txBody>
          <a:bodyPr/>
          <a:lstStyle/>
          <a:p>
            <a:r>
              <a:rPr lang="it-IT" dirty="0"/>
              <a:t>LA CURA DELLE DONNE VITTIME DI VIOLENZA MASCHILE 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658" y="6108127"/>
            <a:ext cx="1999661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10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CD751F34-F3B7-4311-9951-660ECE776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3380" y="151565"/>
            <a:ext cx="10990554" cy="1492132"/>
          </a:xfrm>
        </p:spPr>
        <p:txBody>
          <a:bodyPr>
            <a:normAutofit/>
          </a:bodyPr>
          <a:lstStyle/>
          <a:p>
            <a:pPr algn="ctr"/>
            <a:r>
              <a:rPr lang="it-IT" sz="4000" dirty="0"/>
              <a:t>… e Al termine del percorso di accoglienza?</a:t>
            </a:r>
            <a:r>
              <a:rPr lang="it-IT" sz="4400" dirty="0"/>
              <a:t/>
            </a:r>
            <a:br>
              <a:rPr lang="it-IT" sz="4400" dirty="0"/>
            </a:br>
            <a:endParaRPr lang="it-IT" sz="4400" dirty="0">
              <a:latin typeface="+mn-lt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24933065-641E-44FC-9B47-564F6EF401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34989" y="1238435"/>
            <a:ext cx="7087413" cy="438113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800" dirty="0"/>
          </a:p>
          <a:p>
            <a:pPr>
              <a:buBlip>
                <a:blip r:embed="rId2"/>
              </a:buBlip>
            </a:pPr>
            <a:r>
              <a:rPr lang="it-IT" sz="3200" dirty="0"/>
              <a:t> Rientro presso il territorio di origine</a:t>
            </a:r>
          </a:p>
          <a:p>
            <a:pPr marL="0" indent="0">
              <a:buNone/>
            </a:pPr>
            <a:endParaRPr lang="it-IT" sz="3200" dirty="0"/>
          </a:p>
          <a:p>
            <a:pPr>
              <a:buBlip>
                <a:blip r:embed="rId2"/>
              </a:buBlip>
            </a:pPr>
            <a:r>
              <a:rPr lang="it-IT" sz="3200" dirty="0"/>
              <a:t> inserimento in case di «semi-autonomia»</a:t>
            </a:r>
          </a:p>
          <a:p>
            <a:pPr marL="0" indent="0">
              <a:buNone/>
            </a:pPr>
            <a:endParaRPr lang="it-IT" sz="3200" dirty="0"/>
          </a:p>
          <a:p>
            <a:pPr>
              <a:buBlip>
                <a:blip r:embed="rId2"/>
              </a:buBlip>
            </a:pPr>
            <a:r>
              <a:rPr lang="it-IT" sz="3200" dirty="0"/>
              <a:t> Progetti di semi-autonomia</a:t>
            </a:r>
          </a:p>
          <a:p>
            <a:pPr>
              <a:buBlip>
                <a:blip r:embed="rId2"/>
              </a:buBlip>
            </a:pPr>
            <a:endParaRPr lang="it-IT" dirty="0"/>
          </a:p>
          <a:p>
            <a:pPr marL="0" indent="0">
              <a:buNone/>
            </a:pPr>
            <a:endParaRPr lang="it-IT" sz="900" dirty="0"/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9297" y="6436537"/>
            <a:ext cx="1999661" cy="374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893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lA CASA RIFUGIO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3278" y="1358283"/>
            <a:ext cx="10963922" cy="5117332"/>
          </a:xfrm>
        </p:spPr>
        <p:txBody>
          <a:bodyPr>
            <a:noAutofit/>
          </a:bodyPr>
          <a:lstStyle/>
          <a:p>
            <a:r>
              <a:rPr lang="it-IT" sz="1700" dirty="0"/>
              <a:t>Casa Giuditta è una delle 5 case rifugio riconosciute dalla Regione Marche e sostenute con finanziamenti di derivazione statale e regionale;</a:t>
            </a:r>
          </a:p>
          <a:p>
            <a:r>
              <a:rPr lang="it-IT" sz="1700" dirty="0"/>
              <a:t>Casa Giuditta è convenzionata con l’ambito Territoriale sociale n. 15 di Macerata;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sz="1700" dirty="0"/>
              <a:t>Fa parte della rete provinciale anti-violenza costituita dal Protocollo di Intesa sottoscritto presso la Prefettura nel luglio 2019 e a valenza triennale.</a:t>
            </a:r>
          </a:p>
          <a:p>
            <a:r>
              <a:rPr lang="it-IT" sz="1700" dirty="0"/>
              <a:t>La Casa Rifugio Giuditta aderisce al servizio telefonico del 1522, un servizio pubblico promosso dalla Presidenza del Consiglio dei Ministri – Dipartimento per le Pari Opportunità.</a:t>
            </a:r>
          </a:p>
          <a:p>
            <a:r>
              <a:rPr lang="it-IT" sz="1700" dirty="0"/>
              <a:t>È in stretta connessione con l’Ambito territoriale Sociale n. 15, con i servizi socio-assistenziali del territorio e con i CAV della Provincia di Macerata (CAV S.O.S. DONNA DI MACERATA e Sportello antiviolenza di Recanati)</a:t>
            </a:r>
          </a:p>
          <a:p>
            <a:r>
              <a:rPr lang="it-IT" sz="1700" dirty="0"/>
              <a:t>È una delle due strutture sociali destinate all’accoglienza delle donne vittime di violenza e dei loro figli minori della Provincia di Macerata; </a:t>
            </a:r>
          </a:p>
          <a:p>
            <a:r>
              <a:rPr lang="it-IT" sz="1700" dirty="0"/>
              <a:t>In base ad autorizzazione comunale al funzionamento, dispone di 5 posti letto di cui 1 riservato agli ingressi in emergenza;</a:t>
            </a:r>
          </a:p>
          <a:p>
            <a:r>
              <a:rPr lang="it-IT" sz="1700" dirty="0"/>
              <a:t>Casa Giuditta soddisfa i requisiti previsti per le case rifugio stabiliti dall’Intesa Stato-Regioni del 27 novembre 2014 e da normativa regionale (LR n.20/2002 e al Regolamento regionale n.1/2004).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9146" y="6465194"/>
            <a:ext cx="1999661" cy="392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04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3600" b="1" dirty="0"/>
              <a:t>REQUISITI STRUTTURALI E ORGANIZZATIVI </a:t>
            </a:r>
            <a:br>
              <a:rPr lang="it-IT" sz="3600" b="1" dirty="0"/>
            </a:br>
            <a:r>
              <a:rPr lang="it-IT" sz="3600" b="1" dirty="0"/>
              <a:t>(art. 9 Intesa Stato-Regioni del 27.11.2014)</a:t>
            </a:r>
            <a:r>
              <a:rPr lang="it-IT" sz="3600" dirty="0"/>
              <a:t/>
            </a:r>
            <a:br>
              <a:rPr lang="it-IT" sz="3600" dirty="0"/>
            </a:b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4472608"/>
          </a:xfrm>
        </p:spPr>
        <p:txBody>
          <a:bodyPr>
            <a:normAutofit fontScale="92500" lnSpcReduction="20000"/>
          </a:bodyPr>
          <a:lstStyle/>
          <a:p>
            <a:pPr marL="0" indent="0" algn="just" fontAlgn="base">
              <a:buNone/>
            </a:pPr>
            <a:r>
              <a:rPr lang="it-IT" dirty="0"/>
              <a:t>La Casa rifugio corrisponde a civile abitazione ovvero ad una struttura di comunità, articolata in locali idonei a garantire </a:t>
            </a:r>
            <a:r>
              <a:rPr lang="it-IT" b="1" dirty="0"/>
              <a:t>dignitosamente i servizi di accoglienza</a:t>
            </a:r>
            <a:r>
              <a:rPr lang="it-IT" dirty="0"/>
              <a:t>.</a:t>
            </a:r>
          </a:p>
          <a:p>
            <a:pPr marL="0" indent="0" algn="just" fontAlgn="base">
              <a:buNone/>
            </a:pPr>
            <a:endParaRPr lang="it-IT" dirty="0"/>
          </a:p>
          <a:p>
            <a:pPr marL="0" indent="0" algn="just" fontAlgn="base">
              <a:buNone/>
            </a:pPr>
            <a:r>
              <a:rPr lang="it-IT" dirty="0"/>
              <a:t>Casa Giuditta garantisce:</a:t>
            </a:r>
          </a:p>
          <a:p>
            <a:pPr algn="just" fontAlgn="base">
              <a:buBlip>
                <a:blip r:embed="rId2"/>
              </a:buBlip>
            </a:pPr>
            <a:r>
              <a:rPr lang="it-IT" dirty="0"/>
              <a:t> l’</a:t>
            </a:r>
            <a:r>
              <a:rPr lang="it-IT" b="1" dirty="0"/>
              <a:t>anonimato</a:t>
            </a:r>
          </a:p>
          <a:p>
            <a:pPr algn="just" fontAlgn="base">
              <a:buBlip>
                <a:blip r:embed="rId2"/>
              </a:buBlip>
            </a:pPr>
            <a:r>
              <a:rPr lang="it-IT" dirty="0"/>
              <a:t> la </a:t>
            </a:r>
            <a:r>
              <a:rPr lang="it-IT" b="1" dirty="0"/>
              <a:t>riservatezza</a:t>
            </a:r>
          </a:p>
          <a:p>
            <a:pPr algn="just" fontAlgn="base">
              <a:buBlip>
                <a:blip r:embed="rId2"/>
              </a:buBlip>
            </a:pPr>
            <a:r>
              <a:rPr lang="it-IT" dirty="0"/>
              <a:t> alloggio e beni primari per la vita quotidiana</a:t>
            </a:r>
          </a:p>
          <a:p>
            <a:pPr algn="just" fontAlgn="base">
              <a:buBlip>
                <a:blip r:embed="rId2"/>
              </a:buBlip>
            </a:pPr>
            <a:r>
              <a:rPr lang="it-IT" dirty="0"/>
              <a:t> sostegno psicologico, legale e sociale per le donne vittime di violenza e i loro figli attraverso il raccordo con i centri antiviolenza e gli altri servizi presenti sul territorio</a:t>
            </a:r>
          </a:p>
          <a:p>
            <a:pPr algn="just" fontAlgn="base">
              <a:buBlip>
                <a:blip r:embed="rId2"/>
              </a:buBlip>
            </a:pPr>
            <a:r>
              <a:rPr lang="it-IT" dirty="0"/>
              <a:t> adeguati servizi educativi e di sostegno scolastico nei confronti dei figli minori delle donne che subiscono violenza</a:t>
            </a:r>
          </a:p>
          <a:p>
            <a:pPr algn="just" fontAlgn="base">
              <a:buBlip>
                <a:blip r:embed="rId2"/>
              </a:buBlip>
            </a:pPr>
            <a:r>
              <a:rPr lang="it-IT" dirty="0"/>
              <a:t> personale, esclusivamente femminile, qualificato e stabile, adeguatamente formato sul tema della violenza di genere. </a:t>
            </a:r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0509" y="6483063"/>
            <a:ext cx="1999661" cy="374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81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La casa rifugio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Casa Giuditta accoglie donne vittime di violenza domestica nelle sue diverse declinazioni (violenza fisica, sessuale, psicologica, morale, economica, stalking, mobbing, cyberstalking, revenge porn) e dei loro figli minori, che ha come obiettivo </a:t>
            </a:r>
            <a:r>
              <a:rPr lang="it-IT" b="1" dirty="0"/>
              <a:t>la definizione e la realizzazione di un nuovo progetto di vita</a:t>
            </a:r>
            <a:r>
              <a:rPr lang="it-IT" dirty="0"/>
              <a:t>, volto ad un </a:t>
            </a:r>
            <a:r>
              <a:rPr lang="it-IT" b="1" dirty="0"/>
              <a:t>inserimento sociale e lavorativo </a:t>
            </a:r>
            <a:r>
              <a:rPr lang="it-IT" dirty="0"/>
              <a:t>nel rispetto dell’</a:t>
            </a:r>
            <a:r>
              <a:rPr lang="it-IT" b="1" dirty="0"/>
              <a:t>autodeterminazione</a:t>
            </a:r>
            <a:r>
              <a:rPr lang="it-IT" dirty="0"/>
              <a:t> delle donne coinvolte.</a:t>
            </a:r>
          </a:p>
          <a:p>
            <a:pPr marL="0" indent="0">
              <a:buNone/>
            </a:pPr>
            <a:r>
              <a:rPr lang="it-IT" dirty="0"/>
              <a:t>L’ACCESSO alla casa rifugio può essere:</a:t>
            </a:r>
          </a:p>
          <a:p>
            <a:pPr>
              <a:buBlip>
                <a:blip r:embed="rId2"/>
              </a:buBlip>
            </a:pPr>
            <a:r>
              <a:rPr lang="it-IT" dirty="0"/>
              <a:t> PROGRAMMATO: avviene su richiesta del servizio sociale del comune di residenza della donna qualora il servizio medesimo abbia già effettuato la presa incarico.</a:t>
            </a:r>
          </a:p>
          <a:p>
            <a:pPr>
              <a:buBlip>
                <a:blip r:embed="rId2"/>
              </a:buBlip>
            </a:pPr>
            <a:r>
              <a:rPr lang="it-IT" dirty="0"/>
              <a:t> EMERGENZA: avviene su richiesta dei soggetti appartenenti alla rete antiviolenza (CAV,  forze dell’ordine, etc. ), previa istanza della donna di essere inserita in un percorso di protezione.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9297" y="6483062"/>
            <a:ext cx="1999661" cy="374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22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263FFC38-665A-4B48-A883-E43CDB4B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4"/>
            <a:ext cx="10178322" cy="5201669"/>
          </a:xfrm>
        </p:spPr>
        <p:txBody>
          <a:bodyPr>
            <a:normAutofit/>
          </a:bodyPr>
          <a:lstStyle/>
          <a:p>
            <a:pPr algn="ctr"/>
            <a:r>
              <a:rPr lang="it-IT" sz="2800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rPr>
              <a:t>La</a:t>
            </a:r>
            <a:br>
              <a:rPr lang="it-IT" sz="2800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it-IT" sz="2800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4400" dirty="0"/>
              <a:t>relazione di aiuto </a:t>
            </a:r>
            <a:br>
              <a:rPr lang="it-IT" sz="4400" dirty="0"/>
            </a:br>
            <a:r>
              <a:rPr lang="it-IT" sz="2800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rPr>
              <a:t>mira a soddisfare i bisogni primari </a:t>
            </a:r>
            <a:br>
              <a:rPr lang="it-IT" sz="2800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it-IT" sz="2800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rPr>
              <a:t>della donna vittima di violenza:</a:t>
            </a:r>
            <a:br>
              <a:rPr lang="it-IT" sz="2800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it-IT" sz="2800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it-IT" sz="2800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it-IT" sz="2000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it-IT" sz="2000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it-IT" sz="2000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rPr>
              <a:t>1) bisogno di sentirsi al sicuro</a:t>
            </a:r>
            <a:br>
              <a:rPr lang="it-IT" sz="2000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it-IT" sz="2000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it-IT" sz="2000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it-IT" sz="2000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rPr>
              <a:t>       2) di esprimere le proprie emozioni</a:t>
            </a:r>
            <a:br>
              <a:rPr lang="it-IT" sz="2000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it-IT" sz="2000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it-IT" sz="2000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it-IT" sz="2000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rPr>
              <a:t>3) di sapere cosa accadrà dopo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2176" y="6483062"/>
            <a:ext cx="1999661" cy="374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76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ACCOGLIENZA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51678" y="1874517"/>
            <a:ext cx="10178322" cy="4206686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it-IT" dirty="0"/>
              <a:t> CONSENSO INFORMATO ALL’INGRESSO</a:t>
            </a:r>
          </a:p>
          <a:p>
            <a:pPr marL="0" indent="0">
              <a:buNone/>
            </a:pPr>
            <a:endParaRPr lang="it-IT" sz="800" dirty="0"/>
          </a:p>
          <a:p>
            <a:pPr>
              <a:buBlip>
                <a:blip r:embed="rId2"/>
              </a:buBlip>
            </a:pPr>
            <a:r>
              <a:rPr lang="it-IT" dirty="0"/>
              <a:t> REGOLAMENTO della STRUTTURA</a:t>
            </a:r>
          </a:p>
          <a:p>
            <a:pPr marL="0" indent="0">
              <a:buNone/>
            </a:pPr>
            <a:endParaRPr lang="it-IT" sz="800" dirty="0"/>
          </a:p>
          <a:p>
            <a:pPr>
              <a:buBlip>
                <a:blip r:embed="rId2"/>
              </a:buBlip>
            </a:pPr>
            <a:r>
              <a:rPr lang="it-IT" dirty="0"/>
              <a:t> INFORMATIVA PRIVACY E CONSENSO TRATTAMENTO DATI SENSIBILI</a:t>
            </a:r>
          </a:p>
          <a:p>
            <a:pPr marL="0" indent="0">
              <a:buNone/>
            </a:pPr>
            <a:endParaRPr lang="it-IT" sz="800" dirty="0"/>
          </a:p>
          <a:p>
            <a:pPr>
              <a:buBlip>
                <a:blip r:embed="rId2"/>
              </a:buBlip>
            </a:pPr>
            <a:r>
              <a:rPr lang="it-IT" dirty="0"/>
              <a:t>  REGOLARIZZAZIONE DOCUMENTI</a:t>
            </a:r>
          </a:p>
          <a:p>
            <a:pPr marL="0" indent="0">
              <a:buNone/>
            </a:pPr>
            <a:endParaRPr lang="it-IT" sz="800" dirty="0"/>
          </a:p>
          <a:p>
            <a:pPr>
              <a:buBlip>
                <a:blip r:embed="rId2"/>
              </a:buBlip>
            </a:pPr>
            <a:r>
              <a:rPr lang="it-IT" dirty="0"/>
              <a:t>COLLOQUI INDIVIDUALI (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identificazione iniziale dei bisogni - “piano assistenziale individualizzato” - l’attenzione su quali siano da ritenersi “aree di obiettivo primarie”)</a:t>
            </a:r>
          </a:p>
          <a:p>
            <a:pPr marL="0" indent="0">
              <a:buNone/>
            </a:pPr>
            <a:endParaRPr lang="it-IT" sz="800" dirty="0"/>
          </a:p>
          <a:p>
            <a:pPr marL="0" indent="0">
              <a:buNone/>
            </a:pPr>
            <a:endParaRPr lang="it-IT" sz="800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>
              <a:buBlip>
                <a:blip r:embed="rId2"/>
              </a:buBlip>
            </a:pP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83539" y="6483063"/>
            <a:ext cx="1999661" cy="374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03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CD751F34-F3B7-4311-9951-660ECE776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PRESA IN CARICO INTEGRATA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24933065-641E-44FC-9B47-564F6EF401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4385" y="1874517"/>
            <a:ext cx="3852908" cy="35510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it-IT" sz="800" dirty="0"/>
          </a:p>
          <a:p>
            <a:pPr>
              <a:buBlip>
                <a:blip r:embed="rId2"/>
              </a:buBlip>
            </a:pPr>
            <a:r>
              <a:rPr lang="it-IT" dirty="0"/>
              <a:t> SERVIZI SOCIALI TERRITORIALI</a:t>
            </a:r>
          </a:p>
          <a:p>
            <a:pPr marL="0" indent="0">
              <a:buNone/>
            </a:pPr>
            <a:endParaRPr lang="it-IT" sz="900" dirty="0"/>
          </a:p>
          <a:p>
            <a:pPr>
              <a:buBlip>
                <a:blip r:embed="rId2"/>
              </a:buBlip>
            </a:pPr>
            <a:r>
              <a:rPr lang="it-IT" dirty="0"/>
              <a:t> SOSTEGNO PSICOLOGICO</a:t>
            </a:r>
          </a:p>
          <a:p>
            <a:pPr marL="0" indent="0">
              <a:buNone/>
            </a:pPr>
            <a:endParaRPr lang="it-IT" sz="700" dirty="0"/>
          </a:p>
          <a:p>
            <a:pPr>
              <a:buBlip>
                <a:blip r:embed="rId2"/>
              </a:buBlip>
            </a:pPr>
            <a:r>
              <a:rPr lang="it-IT" sz="2000" dirty="0"/>
              <a:t> CONSULENZA LEGALE </a:t>
            </a:r>
          </a:p>
          <a:p>
            <a:pPr marL="0" indent="0">
              <a:buNone/>
            </a:pPr>
            <a:endParaRPr lang="it-IT" sz="800" dirty="0"/>
          </a:p>
          <a:p>
            <a:pPr>
              <a:buBlip>
                <a:blip r:embed="rId2"/>
              </a:buBlip>
            </a:pPr>
            <a:r>
              <a:rPr lang="it-IT" sz="2000" dirty="0"/>
              <a:t> MEDIATRICE CULTURALE</a:t>
            </a:r>
          </a:p>
          <a:p>
            <a:pPr marL="0" indent="0">
              <a:buNone/>
            </a:pPr>
            <a:endParaRPr lang="it-IT" sz="800" dirty="0"/>
          </a:p>
          <a:p>
            <a:pPr>
              <a:buBlip>
                <a:blip r:embed="rId2"/>
              </a:buBlip>
            </a:pPr>
            <a:r>
              <a:rPr lang="it-IT" dirty="0"/>
              <a:t> CODICE «ROSA»</a:t>
            </a:r>
          </a:p>
          <a:p>
            <a:pPr marL="0" indent="0">
              <a:buNone/>
            </a:pPr>
            <a:endParaRPr lang="it-IT" sz="800" dirty="0"/>
          </a:p>
          <a:p>
            <a:pPr>
              <a:buBlip>
                <a:blip r:embed="rId2"/>
              </a:buBlip>
            </a:pPr>
            <a:r>
              <a:rPr lang="it-IT" dirty="0"/>
              <a:t> MEDICO DI BASE </a:t>
            </a:r>
          </a:p>
          <a:p>
            <a:pPr marL="0" indent="0">
              <a:buNone/>
            </a:pPr>
            <a:endParaRPr lang="it-IT" sz="900" dirty="0"/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9298" y="6483061"/>
            <a:ext cx="1999661" cy="374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448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CD751F34-F3B7-4311-9951-660ECE776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9535" y="151565"/>
            <a:ext cx="10178322" cy="1492132"/>
          </a:xfrm>
        </p:spPr>
        <p:txBody>
          <a:bodyPr>
            <a:normAutofit/>
          </a:bodyPr>
          <a:lstStyle/>
          <a:p>
            <a:pPr algn="ctr"/>
            <a:r>
              <a:rPr lang="it-IT" sz="4400" dirty="0"/>
              <a:t>Piano assistenziale individualizzato</a:t>
            </a:r>
            <a:br>
              <a:rPr lang="it-IT" sz="4400" dirty="0"/>
            </a:br>
            <a:r>
              <a:rPr lang="it-IT" sz="1800" cap="none" dirty="0">
                <a:latin typeface="+mn-lt"/>
              </a:rPr>
              <a:t>in coordinamento con i servizi sociali territoriali</a:t>
            </a:r>
            <a:endParaRPr lang="it-IT" sz="4400" dirty="0">
              <a:latin typeface="+mn-lt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24933065-641E-44FC-9B47-564F6EF401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5052" y="1242874"/>
            <a:ext cx="5433134" cy="561512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it-IT" sz="800" dirty="0"/>
          </a:p>
          <a:p>
            <a:pPr>
              <a:buBlip>
                <a:blip r:embed="rId2"/>
              </a:buBlip>
            </a:pPr>
            <a:r>
              <a:rPr lang="it-IT" dirty="0"/>
              <a:t> iscrizione corso lingua italiana o di licenza media</a:t>
            </a:r>
          </a:p>
          <a:p>
            <a:pPr marL="0" indent="0">
              <a:buNone/>
            </a:pPr>
            <a:endParaRPr lang="it-IT" sz="900" dirty="0"/>
          </a:p>
          <a:p>
            <a:pPr>
              <a:buBlip>
                <a:blip r:embed="rId2"/>
              </a:buBlip>
            </a:pPr>
            <a:r>
              <a:rPr lang="it-IT" dirty="0"/>
              <a:t> scuola guida</a:t>
            </a:r>
          </a:p>
          <a:p>
            <a:pPr marL="0" indent="0">
              <a:buNone/>
            </a:pPr>
            <a:endParaRPr lang="it-IT" sz="700" dirty="0"/>
          </a:p>
          <a:p>
            <a:pPr>
              <a:buBlip>
                <a:blip r:embed="rId2"/>
              </a:buBlip>
            </a:pPr>
            <a:r>
              <a:rPr lang="it-IT" dirty="0"/>
              <a:t> iscrizione centri impiego </a:t>
            </a:r>
          </a:p>
          <a:p>
            <a:pPr marL="0" indent="0">
              <a:buNone/>
            </a:pPr>
            <a:endParaRPr lang="it-IT" sz="800" dirty="0"/>
          </a:p>
          <a:p>
            <a:pPr>
              <a:buBlip>
                <a:blip r:embed="rId2"/>
              </a:buBlip>
            </a:pPr>
            <a:r>
              <a:rPr lang="it-IT" dirty="0"/>
              <a:t> redazione CV</a:t>
            </a:r>
          </a:p>
          <a:p>
            <a:pPr marL="0" indent="0">
              <a:buNone/>
            </a:pPr>
            <a:endParaRPr lang="it-IT" sz="800" dirty="0"/>
          </a:p>
          <a:p>
            <a:pPr>
              <a:buBlip>
                <a:blip r:embed="rId2"/>
              </a:buBlip>
            </a:pPr>
            <a:r>
              <a:rPr lang="it-IT" dirty="0"/>
              <a:t> corsi formazione</a:t>
            </a:r>
          </a:p>
          <a:p>
            <a:pPr marL="0" indent="0">
              <a:buNone/>
            </a:pPr>
            <a:endParaRPr lang="it-IT" sz="800" dirty="0"/>
          </a:p>
          <a:p>
            <a:pPr>
              <a:buBlip>
                <a:blip r:embed="rId2"/>
              </a:buBlip>
            </a:pPr>
            <a:r>
              <a:rPr lang="it-IT" dirty="0"/>
              <a:t> TIS e Borse lavoro</a:t>
            </a:r>
          </a:p>
          <a:p>
            <a:pPr marL="0" indent="0">
              <a:buNone/>
            </a:pPr>
            <a:endParaRPr lang="it-IT" sz="600" dirty="0"/>
          </a:p>
          <a:p>
            <a:pPr>
              <a:buBlip>
                <a:blip r:embed="rId2"/>
              </a:buBlip>
            </a:pPr>
            <a:r>
              <a:rPr lang="it-IT" dirty="0"/>
              <a:t> Ricerca attività lavorativa</a:t>
            </a:r>
          </a:p>
          <a:p>
            <a:pPr marL="0" indent="0">
              <a:buNone/>
            </a:pPr>
            <a:endParaRPr lang="it-IT" sz="600" dirty="0"/>
          </a:p>
          <a:p>
            <a:pPr>
              <a:buBlip>
                <a:blip r:embed="rId2"/>
              </a:buBlip>
            </a:pPr>
            <a:r>
              <a:rPr lang="it-IT" dirty="0"/>
              <a:t>Conversione titoli studio</a:t>
            </a:r>
          </a:p>
          <a:p>
            <a:pPr marL="0" indent="0">
              <a:buNone/>
            </a:pPr>
            <a:endParaRPr lang="it-IT" sz="500" dirty="0"/>
          </a:p>
          <a:p>
            <a:pPr>
              <a:buBlip>
                <a:blip r:embed="rId2"/>
              </a:buBlip>
            </a:pPr>
            <a:r>
              <a:rPr lang="it-IT" dirty="0"/>
              <a:t>Patronati e CAF</a:t>
            </a:r>
          </a:p>
          <a:p>
            <a:pPr marL="0" indent="0">
              <a:buNone/>
            </a:pPr>
            <a:endParaRPr lang="it-IT" sz="500" dirty="0"/>
          </a:p>
          <a:p>
            <a:pPr>
              <a:buBlip>
                <a:blip r:embed="rId2"/>
              </a:buBlip>
            </a:pPr>
            <a:r>
              <a:rPr lang="it-IT" dirty="0"/>
              <a:t>Attivazione rete territoriale</a:t>
            </a:r>
          </a:p>
          <a:p>
            <a:pPr>
              <a:buBlip>
                <a:blip r:embed="rId2"/>
              </a:buBlip>
            </a:pPr>
            <a:endParaRPr lang="it-IT" dirty="0"/>
          </a:p>
          <a:p>
            <a:pPr marL="0" indent="0">
              <a:buNone/>
            </a:pPr>
            <a:endParaRPr lang="it-IT" sz="900" dirty="0"/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9297" y="6483062"/>
            <a:ext cx="1999661" cy="374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956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CD751F34-F3B7-4311-9951-660ECE776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9535" y="151565"/>
            <a:ext cx="10178322" cy="1492132"/>
          </a:xfrm>
        </p:spPr>
        <p:txBody>
          <a:bodyPr>
            <a:normAutofit/>
          </a:bodyPr>
          <a:lstStyle/>
          <a:p>
            <a:pPr algn="ctr"/>
            <a:r>
              <a:rPr lang="it-IT" sz="4400" dirty="0"/>
              <a:t>Ulteriori interventi</a:t>
            </a:r>
            <a:br>
              <a:rPr lang="it-IT" sz="4400" dirty="0"/>
            </a:br>
            <a:endParaRPr lang="it-IT" sz="4400" dirty="0">
              <a:latin typeface="+mn-lt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24933065-641E-44FC-9B47-564F6EF401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34989" y="1238435"/>
            <a:ext cx="7087413" cy="438113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800" dirty="0"/>
          </a:p>
          <a:p>
            <a:pPr>
              <a:buBlip>
                <a:blip r:embed="rId2"/>
              </a:buBlip>
            </a:pPr>
            <a:r>
              <a:rPr lang="it-IT" sz="3200" dirty="0"/>
              <a:t> Gruppi di parola (auto – mutuo aiuto)</a:t>
            </a:r>
          </a:p>
          <a:p>
            <a:pPr marL="0" indent="0">
              <a:buNone/>
            </a:pPr>
            <a:endParaRPr lang="it-IT" sz="3200" dirty="0"/>
          </a:p>
          <a:p>
            <a:pPr>
              <a:buBlip>
                <a:blip r:embed="rId2"/>
              </a:buBlip>
            </a:pPr>
            <a:r>
              <a:rPr lang="it-IT" sz="3200" dirty="0"/>
              <a:t> Reinserimento sociale del minore</a:t>
            </a:r>
          </a:p>
          <a:p>
            <a:pPr marL="0" indent="0">
              <a:buNone/>
            </a:pPr>
            <a:endParaRPr lang="it-IT" sz="3200" dirty="0"/>
          </a:p>
          <a:p>
            <a:pPr>
              <a:buBlip>
                <a:blip r:embed="rId2"/>
              </a:buBlip>
            </a:pPr>
            <a:r>
              <a:rPr lang="it-IT" sz="3200" dirty="0"/>
              <a:t> Progetti di semi-autonomia</a:t>
            </a:r>
          </a:p>
          <a:p>
            <a:pPr>
              <a:buBlip>
                <a:blip r:embed="rId2"/>
              </a:buBlip>
            </a:pPr>
            <a:endParaRPr lang="it-IT" dirty="0"/>
          </a:p>
          <a:p>
            <a:pPr marL="0" indent="0">
              <a:buNone/>
            </a:pPr>
            <a:endParaRPr lang="it-IT" sz="900" dirty="0"/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5055" y="6483062"/>
            <a:ext cx="1999661" cy="374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072498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Personalizzato 1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ECAEE8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455</TotalTime>
  <Words>633</Words>
  <Application>Microsoft Office PowerPoint</Application>
  <PresentationFormat>Personalizzato</PresentationFormat>
  <Paragraphs>92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Badge</vt:lpstr>
      <vt:lpstr>CASA  GIUDITTA</vt:lpstr>
      <vt:lpstr>lA CASA RIFUGIO</vt:lpstr>
      <vt:lpstr>REQUISITI STRUTTURALI E ORGANIZZATIVI  (art. 9 Intesa Stato-Regioni del 27.11.2014) </vt:lpstr>
      <vt:lpstr>La casa rifugio</vt:lpstr>
      <vt:lpstr>La  relazione di aiuto  mira a soddisfare i bisogni primari  della donna vittima di violenza:   1) bisogno di sentirsi al sicuro         2) di esprimere le proprie emozioni  3) di sapere cosa accadrà dopo</vt:lpstr>
      <vt:lpstr>ACCOGLIENZA </vt:lpstr>
      <vt:lpstr>PRESA IN CARICO INTEGRATA </vt:lpstr>
      <vt:lpstr>Piano assistenziale individualizzato in coordinamento con i servizi sociali territoriali</vt:lpstr>
      <vt:lpstr>Ulteriori interventi </vt:lpstr>
      <vt:lpstr>… e Al termine del percorso di accoglienza?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CASA  GIUDITTA</dc:title>
  <dc:creator>Angela Tartarelli</dc:creator>
  <cp:lastModifiedBy>Paola</cp:lastModifiedBy>
  <cp:revision>44</cp:revision>
  <dcterms:created xsi:type="dcterms:W3CDTF">2020-11-24T10:10:05Z</dcterms:created>
  <dcterms:modified xsi:type="dcterms:W3CDTF">2021-06-09T15:03:36Z</dcterms:modified>
</cp:coreProperties>
</file>