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79" r:id="rId4"/>
    <p:sldId id="281" r:id="rId5"/>
    <p:sldId id="277" r:id="rId6"/>
    <p:sldId id="284" r:id="rId7"/>
    <p:sldId id="285" r:id="rId8"/>
    <p:sldId id="278" r:id="rId9"/>
    <p:sldId id="282" r:id="rId10"/>
    <p:sldId id="258" r:id="rId11"/>
    <p:sldId id="288" r:id="rId12"/>
    <p:sldId id="283" r:id="rId13"/>
    <p:sldId id="28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D44A90C-39B6-4003-B6A2-59E1FC4CA8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A6A7CD6-7EFC-4CAA-89D0-45DE91C787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5849B-75A5-4580-968B-02A7B108298D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2CF25D-08C8-40B8-92F4-01EEF63383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8B29A4-1A9A-48F4-90A0-30C6A09944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B71BE-64D7-40C7-BF15-E09552BBF1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3423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FF32F-7DE8-43CD-819D-DEB0E812A3B3}" type="datetimeFigureOut">
              <a:rPr lang="it-IT" smtClean="0"/>
              <a:t>09/06/2021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83994-A0DA-4B35-8E40-ABD7D37F72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508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083994-A0DA-4B35-8E40-ABD7D37F723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93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lfarosociale.i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gione.marche.it/Portals/0/Sociale/DGR1631_2018%20Indirizzi%20attuativi.pdf?ver=2018-12-21-092910-9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COORDINATRICE STRUTTURA</a:t>
            </a:r>
            <a:br>
              <a:rPr lang="it-IT" dirty="0"/>
            </a:br>
            <a:r>
              <a:rPr lang="it-IT" dirty="0"/>
              <a:t>DI SEMI-AUTONOMIA</a:t>
            </a:r>
            <a:br>
              <a:rPr lang="it-IT" dirty="0"/>
            </a:br>
            <a:r>
              <a:rPr lang="it-IT" dirty="0"/>
              <a:t>«ALMA LIBERA»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91692" y="4943577"/>
            <a:ext cx="6172200" cy="1371600"/>
          </a:xfrm>
        </p:spPr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Dott.ssa Lucia </a:t>
            </a:r>
            <a:r>
              <a:rPr lang="it-IT" dirty="0" err="1"/>
              <a:t>Budassi</a:t>
            </a:r>
            <a:r>
              <a:rPr lang="it-IT" dirty="0"/>
              <a:t> </a:t>
            </a:r>
          </a:p>
        </p:txBody>
      </p:sp>
      <p:sp>
        <p:nvSpPr>
          <p:cNvPr id="74754" name="AutoShape 2" descr="Corsi di formazione per accoglienza – Alberghiero Nocera Inferi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4756" name="AutoShape 4" descr="Corsi di formazione per accoglienza – Alberghiero Nocera Inferi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4758" name="AutoShape 6" descr="Corsi di formazione per accoglienza – Alberghiero Nocera Inferi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E19FA3F-1BA9-4DF5-8900-9859C7FD40DF}"/>
              </a:ext>
            </a:extLst>
          </p:cNvPr>
          <p:cNvSpPr txBox="1"/>
          <p:nvPr/>
        </p:nvSpPr>
        <p:spPr>
          <a:xfrm>
            <a:off x="2255085" y="6315177"/>
            <a:ext cx="594351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3EA1B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www.ilfarosociale.it</a:t>
            </a:r>
            <a:r>
              <a:rPr lang="it-IT" dirty="0">
                <a:solidFill>
                  <a:srgbClr val="3EA1B8"/>
                </a:solidFill>
              </a:rPr>
              <a:t>      casa.almalibera@ilfarosociale.it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ATTIVITA’</a:t>
            </a:r>
            <a:endParaRPr lang="it-IT" b="1" dirty="0"/>
          </a:p>
        </p:txBody>
      </p:sp>
      <p:sp>
        <p:nvSpPr>
          <p:cNvPr id="4" name="Ovale 3"/>
          <p:cNvSpPr/>
          <p:nvPr/>
        </p:nvSpPr>
        <p:spPr>
          <a:xfrm>
            <a:off x="626606" y="1898658"/>
            <a:ext cx="3564394" cy="1538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Supporto Psicologico</a:t>
            </a:r>
          </a:p>
          <a:p>
            <a:pPr algn="ctr"/>
            <a:r>
              <a:rPr lang="it-IT" dirty="0"/>
              <a:t>(donna e minori)</a:t>
            </a:r>
          </a:p>
        </p:txBody>
      </p:sp>
      <p:sp>
        <p:nvSpPr>
          <p:cNvPr id="6" name="Ovale 5"/>
          <p:cNvSpPr/>
          <p:nvPr/>
        </p:nvSpPr>
        <p:spPr>
          <a:xfrm>
            <a:off x="4716016" y="1878452"/>
            <a:ext cx="3564394" cy="15380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Supporto   Legale</a:t>
            </a:r>
          </a:p>
        </p:txBody>
      </p:sp>
      <p:sp>
        <p:nvSpPr>
          <p:cNvPr id="13" name="Segnaposto contenuto 12">
            <a:extLst>
              <a:ext uri="{FF2B5EF4-FFF2-40B4-BE49-F238E27FC236}">
                <a16:creationId xmlns:a16="http://schemas.microsoft.com/office/drawing/2014/main" id="{7D46604B-B9F9-4ABB-9173-1821FE1FC0C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23728" y="4077072"/>
            <a:ext cx="4635732" cy="15485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it-IT" dirty="0"/>
              <a:t>Reinserimento socio-lavorativo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59809-2C54-4AC4-ACA2-1D4D930C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ATTIVITA’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08821C-0E9C-4B16-BBCA-2193E33A88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r>
              <a:rPr lang="it-IT" dirty="0"/>
              <a:t>Corsi Formazione</a:t>
            </a:r>
          </a:p>
          <a:p>
            <a:r>
              <a:rPr lang="it-IT" sz="2400" dirty="0"/>
              <a:t>Attività di sostegno alla donna nel quotidiano</a:t>
            </a:r>
          </a:p>
          <a:p>
            <a:r>
              <a:rPr lang="it-IT" dirty="0"/>
              <a:t>Ricerca lavoro</a:t>
            </a:r>
          </a:p>
          <a:p>
            <a:r>
              <a:rPr lang="it-IT" dirty="0"/>
              <a:t>Attivazione TIS</a:t>
            </a:r>
          </a:p>
          <a:p>
            <a:r>
              <a:rPr lang="it-IT" dirty="0"/>
              <a:t>Ricerca  Abitativa</a:t>
            </a:r>
          </a:p>
          <a:p>
            <a:r>
              <a:rPr lang="it-IT" dirty="0"/>
              <a:t>Corsi di Lingua </a:t>
            </a:r>
          </a:p>
          <a:p>
            <a:r>
              <a:rPr lang="it-IT" dirty="0"/>
              <a:t>Partecipazione Gruppi AMA</a:t>
            </a:r>
          </a:p>
          <a:p>
            <a:r>
              <a:rPr lang="it-IT" dirty="0"/>
              <a:t>Inserimento scolastico minori</a:t>
            </a:r>
          </a:p>
          <a:p>
            <a:r>
              <a:rPr lang="it-IT" dirty="0"/>
              <a:t>Attività laboratoriali</a:t>
            </a:r>
          </a:p>
          <a:p>
            <a:r>
              <a:rPr lang="it-IT" dirty="0"/>
              <a:t>Attività ricreative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3494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C88E0-DD23-46A1-9D87-9BFC051F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it-IT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PROGRAMMA DI ASSISTENZA E INTEGRAZIONE SOCIALE (PAIS)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FF8432-9E75-424A-A6AE-E5614D3802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3568" y="1484784"/>
            <a:ext cx="6995120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DATI GENERALI DONNA</a:t>
            </a:r>
          </a:p>
          <a:p>
            <a:pPr marL="0" indent="0">
              <a:buNone/>
            </a:pPr>
            <a:endParaRPr lang="it-IT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NOTIZIE FORNITE DALLA DONNA IN INGRESSO</a:t>
            </a:r>
          </a:p>
          <a:p>
            <a:pPr marL="0" indent="0">
              <a:buNone/>
            </a:pP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STORIA FAMILIARE – GENOGRAMMA</a:t>
            </a:r>
          </a:p>
          <a:p>
            <a:pPr marL="0" indent="0">
              <a:buNone/>
            </a:pP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ANAMNESI PSICOLOGICA E SOCIALE DELLA DONNA – FORME DI VIOLENZA</a:t>
            </a:r>
          </a:p>
          <a:p>
            <a:pPr marL="0" indent="0">
              <a:buNone/>
            </a:pP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INFORMAZIONI DI CARATTERE LAVORATIVO</a:t>
            </a:r>
          </a:p>
          <a:p>
            <a:pPr marL="0" indent="0">
              <a:buNone/>
            </a:pP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INFORMAZIONI DI CARATTERE LEGALE</a:t>
            </a:r>
          </a:p>
          <a:p>
            <a:pPr marL="0" indent="0">
              <a:buNone/>
            </a:pP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OBIETTIVI A BREVE- MEDIO- LUNGO TERMINE </a:t>
            </a:r>
          </a:p>
          <a:p>
            <a:pPr marL="0" indent="0"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5991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CBFA9-0C8A-4439-9D53-F2D8F3B1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Relazione con la donna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B3082F-AF62-4C01-81E8-34779263F7E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Approccio di genere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Accoglienza ed inclusività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Supporto all’autonomia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Supporto alle criticità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Astensione del giudizio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Prospettiva paritaria e non assistenzialista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Valorizzazione dell’Empowerment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762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017A61-F8E8-44BC-8862-F9D33C3A0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/>
          <a:lstStyle/>
          <a:p>
            <a:pPr algn="ctr"/>
            <a:r>
              <a:rPr lang="it-IT" b="1" i="0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D.G.R. n. 1631 del 3.12.2018 </a:t>
            </a:r>
            <a:br>
              <a:rPr lang="it-IT" b="0" i="0" u="sng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</a:br>
            <a:endParaRPr lang="it-IT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1B806A-BD4F-4FD3-9EE4-A1AB639735D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4420" y="1268760"/>
            <a:ext cx="7133964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La struttura per la semi-autonomia per donne vittime di violenza (seconda accoglienza) è dedicata </a:t>
            </a:r>
            <a:r>
              <a:rPr lang="it-IT" b="1" dirty="0"/>
              <a:t>all'accoglienza temporanea </a:t>
            </a:r>
            <a:r>
              <a:rPr lang="it-IT" dirty="0"/>
              <a:t>a titolo gratuito </a:t>
            </a:r>
            <a:r>
              <a:rPr lang="it-IT" b="1" dirty="0"/>
              <a:t>di donne vittime di violenza, sole o con figli minori</a:t>
            </a:r>
            <a:r>
              <a:rPr lang="it-IT" u="sng" dirty="0"/>
              <a:t>,</a:t>
            </a:r>
            <a:r>
              <a:rPr lang="it-IT" dirty="0"/>
              <a:t> indipendentemente dal luogo di residenza, che hanno concluso il percorso di protezione per la fuori uscita della violenza e necessitano di una soluzione abitativa temporanea e di accompagnamento al reinserimento nel tessuto sociale, tramite un progetto personalizzato di inclusione lavorativa e professionale.</a:t>
            </a:r>
          </a:p>
        </p:txBody>
      </p:sp>
    </p:spTree>
    <p:extLst>
      <p:ext uri="{BB962C8B-B14F-4D97-AF65-F5344CB8AC3E}">
        <p14:creationId xmlns:p14="http://schemas.microsoft.com/office/powerpoint/2010/main" val="295235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DDB4B3-54E0-4315-8A6F-7F142E5F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Realta’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nelle marche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8BDD44-56D0-4408-B0B0-25CD682F08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70484" y="1772816"/>
            <a:ext cx="6203032" cy="3052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Due Case di Accoglienza per la semi-autonomia ubicate nel territorio Anconetano e Maceratese a valenza inter-provinciale, rispettivamente per il territorio </a:t>
            </a:r>
            <a:r>
              <a:rPr lang="it-IT" b="1" dirty="0"/>
              <a:t>Marche Nord </a:t>
            </a:r>
            <a:r>
              <a:rPr lang="it-IT" dirty="0"/>
              <a:t>(Comune di Ancona) e per quello </a:t>
            </a:r>
            <a:r>
              <a:rPr lang="it-IT" b="1" dirty="0"/>
              <a:t>Marche Sud </a:t>
            </a:r>
            <a:r>
              <a:rPr lang="it-IT" dirty="0"/>
              <a:t>(Alma Libera – Il Faro Sociale).</a:t>
            </a:r>
          </a:p>
          <a:p>
            <a:pPr marL="0" indent="0" algn="just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04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998E81-2F6C-4A2C-8CC1-D090AB94B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CONVENZIONE ATS N.15 E IL FARO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40C206-93A8-4B14-8E74-F469951EAA7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1600" y="2010544"/>
            <a:ext cx="6779096" cy="283691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dirty="0"/>
              <a:t>La Casa di seconda accoglienza «Casa Alma Libera» è in possesso di autorizzazione al funzionamento, ai sensi della </a:t>
            </a:r>
            <a:r>
              <a:rPr lang="it-IT" sz="2400" b="1" dirty="0"/>
              <a:t>L.R. 20/02 </a:t>
            </a:r>
            <a:r>
              <a:rPr lang="it-IT" sz="2400" dirty="0"/>
              <a:t>ed iscritta all’Albo Regionale delle cooperative sociali sezione A della Regione Marche ai sensi della </a:t>
            </a:r>
            <a:r>
              <a:rPr lang="it-IT" sz="2400" b="1" dirty="0"/>
              <a:t>L. 381/1991 ex art.9 </a:t>
            </a:r>
            <a:r>
              <a:rPr lang="it-IT" sz="2400" dirty="0"/>
              <a:t>e </a:t>
            </a:r>
            <a:r>
              <a:rPr lang="it-IT" sz="2400" b="1" dirty="0"/>
              <a:t>L.R. 34/2001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434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FE575-015D-4DCF-A299-1B0CFB9A9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Modalità di accesso e di permanenza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D17375-EC14-4067-AB5C-D2A64DA90CE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4873752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Casa di Accoglienza ospita donne che abbiano intrapreso e concluso un percorso di uscita dalla violenza presso </a:t>
            </a:r>
            <a:r>
              <a:rPr lang="it-IT" b="1" dirty="0"/>
              <a:t>strutture di prima accoglienza </a:t>
            </a:r>
            <a:r>
              <a:rPr lang="it-IT" dirty="0"/>
              <a:t>e/o </a:t>
            </a:r>
            <a:r>
              <a:rPr lang="it-IT" b="1" dirty="0" err="1"/>
              <a:t>Cav</a:t>
            </a:r>
            <a:r>
              <a:rPr lang="it-IT" dirty="0"/>
              <a:t> o </a:t>
            </a:r>
            <a:r>
              <a:rPr lang="it-IT" b="1" dirty="0"/>
              <a:t>sportelli territoriali</a:t>
            </a:r>
            <a:r>
              <a:rPr lang="it-IT" dirty="0"/>
              <a:t>, specificatamente dedicati al tema della vio­lenza di genere. 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L'invio è effettuato dal Servizio Sociale territorialmente competente.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Il tempo di accoglienza viene condiviso in itinere, nel progetto.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004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DD1287-37C6-4266-890E-78253CDEB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 di esclusione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9606F9-B365-458A-AEE8-3EFB4303FA1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830524" y="2586608"/>
            <a:ext cx="5482952" cy="1684784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/>
              <a:t>Patologie psichiatriche</a:t>
            </a:r>
          </a:p>
          <a:p>
            <a:pPr marL="0" indent="0" algn="ctr">
              <a:buNone/>
            </a:pPr>
            <a:r>
              <a:rPr lang="it-IT" dirty="0"/>
              <a:t>Dipendenze attive</a:t>
            </a:r>
          </a:p>
          <a:p>
            <a:pPr marL="0" indent="0" algn="ctr">
              <a:buNone/>
            </a:pPr>
            <a:r>
              <a:rPr lang="it-IT" dirty="0"/>
              <a:t>Condizione di libertà restrittiva</a:t>
            </a:r>
          </a:p>
        </p:txBody>
      </p:sp>
    </p:spTree>
    <p:extLst>
      <p:ext uri="{BB962C8B-B14F-4D97-AF65-F5344CB8AC3E}">
        <p14:creationId xmlns:p14="http://schemas.microsoft.com/office/powerpoint/2010/main" val="282998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FF9E0-AACD-48A4-BA9D-344BD3AA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struttura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6AF65-8FB4-43BA-87AC-7B6E469E05C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03648" y="2828196"/>
            <a:ext cx="3672408" cy="1464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/>
              <a:t>Mini alloggi indipendenti </a:t>
            </a:r>
          </a:p>
          <a:p>
            <a:pPr marL="0" indent="0">
              <a:buNone/>
            </a:pPr>
            <a:r>
              <a:rPr lang="it-IT" dirty="0"/>
              <a:t>con uno spazio comune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09623B41-5EE6-4D7D-AD00-1C2CEFB43FC5}"/>
              </a:ext>
            </a:extLst>
          </p:cNvPr>
          <p:cNvSpPr txBox="1">
            <a:spLocks/>
          </p:cNvSpPr>
          <p:nvPr/>
        </p:nvSpPr>
        <p:spPr>
          <a:xfrm>
            <a:off x="5220072" y="2708920"/>
            <a:ext cx="3168352" cy="17064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it-IT" dirty="0"/>
              <a:t>NON SONO COMUNITA’ EDUCATIVE</a:t>
            </a:r>
          </a:p>
        </p:txBody>
      </p:sp>
    </p:spTree>
    <p:extLst>
      <p:ext uri="{BB962C8B-B14F-4D97-AF65-F5344CB8AC3E}">
        <p14:creationId xmlns:p14="http://schemas.microsoft.com/office/powerpoint/2010/main" val="315695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C076A8-43F1-4295-88F5-5A215B27C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35654D-EFA9-4A6E-B8FA-A4EB6FBF0D1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1688" y="1124744"/>
            <a:ext cx="6923112" cy="5256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/>
              <a:t>La Casa deve assicurare personale, </a:t>
            </a:r>
            <a:r>
              <a:rPr lang="it-IT" b="1" dirty="0"/>
              <a:t>esclusivamente femminile</a:t>
            </a:r>
            <a:r>
              <a:rPr lang="it-IT" dirty="0"/>
              <a:t>, </a:t>
            </a:r>
            <a:r>
              <a:rPr lang="it-IT" b="1" dirty="0"/>
              <a:t>qualificato</a:t>
            </a:r>
            <a:r>
              <a:rPr lang="it-IT" dirty="0"/>
              <a:t> e stabile, adeguatamente </a:t>
            </a:r>
            <a:r>
              <a:rPr lang="it-IT" b="1" dirty="0"/>
              <a:t>formato specializzato sul tema della violenza di genere.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AI personale della Casa è fatto esplicito </a:t>
            </a:r>
            <a:r>
              <a:rPr lang="it-IT" b="1" dirty="0"/>
              <a:t>divieto</a:t>
            </a:r>
            <a:r>
              <a:rPr lang="it-IT" dirty="0"/>
              <a:t> di applicare le tecniche di </a:t>
            </a:r>
            <a:r>
              <a:rPr lang="it-IT" b="1" dirty="0"/>
              <a:t>mediazione familiare</a:t>
            </a:r>
            <a:r>
              <a:rPr lang="it-IT" dirty="0"/>
              <a:t>.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Deve essere garantita la </a:t>
            </a:r>
            <a:r>
              <a:rPr lang="it-IT" b="1" dirty="0"/>
              <a:t>formazione continua </a:t>
            </a:r>
            <a:r>
              <a:rPr lang="it-IT" dirty="0"/>
              <a:t>per il personale e per le figure professionali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b="1" dirty="0"/>
              <a:t>L'equipe</a:t>
            </a:r>
            <a:r>
              <a:rPr lang="it-IT" dirty="0"/>
              <a:t> della Casa si riunisce a seconda delle necessità. L'equipe della Casa effettua una </a:t>
            </a:r>
            <a:r>
              <a:rPr lang="it-IT" b="1" dirty="0"/>
              <a:t>supervisione</a:t>
            </a:r>
            <a:r>
              <a:rPr lang="it-IT" dirty="0"/>
              <a:t> con professioniste esterne.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Il personale </a:t>
            </a:r>
            <a:r>
              <a:rPr lang="it-IT" b="1" dirty="0"/>
              <a:t>non è presente in Casa h24 </a:t>
            </a:r>
            <a:r>
              <a:rPr lang="it-IT" dirty="0"/>
              <a:t>e svolge soprattutto funzione di monitoraggio sull'andamento della struttura.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Le figure previste sono: Supervisore, Coordinatrice, Operatrice per l'accoglienza ed il monitoraggio, Operatrice con funzioni orientamento/accompagnamento per il rinserimento socio-lavorativo.</a:t>
            </a:r>
          </a:p>
        </p:txBody>
      </p:sp>
    </p:spTree>
    <p:extLst>
      <p:ext uri="{BB962C8B-B14F-4D97-AF65-F5344CB8AC3E}">
        <p14:creationId xmlns:p14="http://schemas.microsoft.com/office/powerpoint/2010/main" val="1223490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E6C93-EA4E-4EC5-89E3-33921713F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CARATTERISTICHE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63382-1CEC-447B-A204-D730E7276ED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Accoglienza residenziale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Protezione dell’incolumità fisica e psichica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Autogestione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Percorsi Individualizzati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Presa in carico congiunta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Gratuita per utenti</a:t>
            </a:r>
          </a:p>
        </p:txBody>
      </p:sp>
    </p:spTree>
    <p:extLst>
      <p:ext uri="{BB962C8B-B14F-4D97-AF65-F5344CB8AC3E}">
        <p14:creationId xmlns:p14="http://schemas.microsoft.com/office/powerpoint/2010/main" val="4026716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598</TotalTime>
  <Words>568</Words>
  <Application>Microsoft Office PowerPoint</Application>
  <PresentationFormat>Presentazione su schermo (4:3)</PresentationFormat>
  <Paragraphs>98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Arial</vt:lpstr>
      <vt:lpstr>Arial</vt:lpstr>
      <vt:lpstr>Calibri</vt:lpstr>
      <vt:lpstr>Times New Roman</vt:lpstr>
      <vt:lpstr>Wingdings</vt:lpstr>
      <vt:lpstr>Wingdings 2</vt:lpstr>
      <vt:lpstr>Loggia</vt:lpstr>
      <vt:lpstr>COORDINATRICE STRUTTURA DI SEMI-AUTONOMIA «ALMA LIBERA»</vt:lpstr>
      <vt:lpstr>D.G.R. n. 1631 del 3.12.2018  </vt:lpstr>
      <vt:lpstr>Realta’ nelle marche</vt:lpstr>
      <vt:lpstr>CONVENZIONE ATS N.15 E IL FARO</vt:lpstr>
      <vt:lpstr>Modalità di accesso e di permanenza</vt:lpstr>
      <vt:lpstr>Criteri di esclusione</vt:lpstr>
      <vt:lpstr>struttura</vt:lpstr>
      <vt:lpstr>Personale</vt:lpstr>
      <vt:lpstr>CARATTERISTICHE</vt:lpstr>
      <vt:lpstr>ATTIVITA’</vt:lpstr>
      <vt:lpstr>ATTIVITA’</vt:lpstr>
      <vt:lpstr>PROGRAMMA DI ASSISTENZA E INTEGRAZIONE SOCIALE (PAIS)</vt:lpstr>
      <vt:lpstr>Relazione con la donna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L’OPERATRICE DI ACCOGLIENZA</dc:title>
  <dc:creator>irene</dc:creator>
  <cp:lastModifiedBy>utente</cp:lastModifiedBy>
  <cp:revision>68</cp:revision>
  <dcterms:created xsi:type="dcterms:W3CDTF">2021-04-12T10:13:57Z</dcterms:created>
  <dcterms:modified xsi:type="dcterms:W3CDTF">2021-06-09T09:53:16Z</dcterms:modified>
</cp:coreProperties>
</file>