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sldIdLst>
    <p:sldId id="256" r:id="rId2"/>
    <p:sldId id="303" r:id="rId3"/>
    <p:sldId id="301" r:id="rId4"/>
    <p:sldId id="275" r:id="rId5"/>
    <p:sldId id="276" r:id="rId6"/>
    <p:sldId id="302" r:id="rId7"/>
    <p:sldId id="304" r:id="rId8"/>
    <p:sldId id="305" r:id="rId9"/>
    <p:sldId id="306" r:id="rId10"/>
    <p:sldId id="279" r:id="rId11"/>
    <p:sldId id="281" r:id="rId12"/>
    <p:sldId id="283" r:id="rId13"/>
    <p:sldId id="282" r:id="rId14"/>
    <p:sldId id="308" r:id="rId15"/>
    <p:sldId id="260" r:id="rId16"/>
    <p:sldId id="261" r:id="rId17"/>
    <p:sldId id="307" r:id="rId18"/>
    <p:sldId id="29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99CC"/>
    <a:srgbClr val="FF99FF"/>
    <a:srgbClr val="D18F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C5A3A4E-68FE-460F-B833-C34F3320C9C9}" type="datetimeFigureOut">
              <a:rPr lang="it-IT" smtClean="0"/>
              <a:t>10/06/2021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F31CDB5-4865-42A9-B66E-271AA4B14C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4098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3A4E-68FE-460F-B833-C34F3320C9C9}" type="datetimeFigureOut">
              <a:rPr lang="it-IT" smtClean="0"/>
              <a:t>10/06/2021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CDB5-4865-42A9-B66E-271AA4B14C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1915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3A4E-68FE-460F-B833-C34F3320C9C9}" type="datetimeFigureOut">
              <a:rPr lang="it-IT" smtClean="0"/>
              <a:t>10/06/2021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CDB5-4865-42A9-B66E-271AA4B14C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4222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3A4E-68FE-460F-B833-C34F3320C9C9}" type="datetimeFigureOut">
              <a:rPr lang="it-IT" smtClean="0"/>
              <a:t>10/06/2021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CDB5-4865-42A9-B66E-271AA4B14C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2467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3A4E-68FE-460F-B833-C34F3320C9C9}" type="datetimeFigureOut">
              <a:rPr lang="it-IT" smtClean="0"/>
              <a:t>10/06/2021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CDB5-4865-42A9-B66E-271AA4B14C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5435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3A4E-68FE-460F-B833-C34F3320C9C9}" type="datetimeFigureOut">
              <a:rPr lang="it-IT" smtClean="0"/>
              <a:t>10/06/2021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CDB5-4865-42A9-B66E-271AA4B14C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0713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3A4E-68FE-460F-B833-C34F3320C9C9}" type="datetimeFigureOut">
              <a:rPr lang="it-IT" smtClean="0"/>
              <a:t>10/06/2021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CDB5-4865-42A9-B66E-271AA4B14C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54776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4C5A3A4E-68FE-460F-B833-C34F3320C9C9}" type="datetimeFigureOut">
              <a:rPr lang="it-IT" smtClean="0"/>
              <a:t>10/06/2021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CDB5-4865-42A9-B66E-271AA4B14C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87603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4C5A3A4E-68FE-460F-B833-C34F3320C9C9}" type="datetimeFigureOut">
              <a:rPr lang="it-IT" smtClean="0"/>
              <a:t>10/06/2021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CDB5-4865-42A9-B66E-271AA4B14C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5558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3A4E-68FE-460F-B833-C34F3320C9C9}" type="datetimeFigureOut">
              <a:rPr lang="it-IT" smtClean="0"/>
              <a:t>10/06/2021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CDB5-4865-42A9-B66E-271AA4B14C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3903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3A4E-68FE-460F-B833-C34F3320C9C9}" type="datetimeFigureOut">
              <a:rPr lang="it-IT" smtClean="0"/>
              <a:t>10/06/2021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CDB5-4865-42A9-B66E-271AA4B14C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719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3A4E-68FE-460F-B833-C34F3320C9C9}" type="datetimeFigureOut">
              <a:rPr lang="it-IT" smtClean="0"/>
              <a:t>10/06/2021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CDB5-4865-42A9-B66E-271AA4B14C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2911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3A4E-68FE-460F-B833-C34F3320C9C9}" type="datetimeFigureOut">
              <a:rPr lang="it-IT" smtClean="0"/>
              <a:t>10/06/2021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CDB5-4865-42A9-B66E-271AA4B14C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6883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3A4E-68FE-460F-B833-C34F3320C9C9}" type="datetimeFigureOut">
              <a:rPr lang="it-IT" smtClean="0"/>
              <a:t>10/06/2021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CDB5-4865-42A9-B66E-271AA4B14C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5405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3A4E-68FE-460F-B833-C34F3320C9C9}" type="datetimeFigureOut">
              <a:rPr lang="it-IT" smtClean="0"/>
              <a:t>10/06/2021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CDB5-4865-42A9-B66E-271AA4B14C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3952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3A4E-68FE-460F-B833-C34F3320C9C9}" type="datetimeFigureOut">
              <a:rPr lang="it-IT" smtClean="0"/>
              <a:t>10/06/2021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CDB5-4865-42A9-B66E-271AA4B14C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3704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3A4E-68FE-460F-B833-C34F3320C9C9}" type="datetimeFigureOut">
              <a:rPr lang="it-IT" smtClean="0"/>
              <a:t>10/06/2021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CDB5-4865-42A9-B66E-271AA4B14C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6038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C5A3A4E-68FE-460F-B833-C34F3320C9C9}" type="datetimeFigureOut">
              <a:rPr lang="it-IT" smtClean="0"/>
              <a:t>10/06/2021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F31CDB5-4865-42A9-B66E-271AA4B14C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0774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66" r:id="rId13"/>
    <p:sldLayoutId id="2147483767" r:id="rId14"/>
    <p:sldLayoutId id="2147483768" r:id="rId15"/>
    <p:sldLayoutId id="2147483769" r:id="rId16"/>
    <p:sldLayoutId id="21474837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86319" y="1510300"/>
            <a:ext cx="10208154" cy="1540294"/>
          </a:xfrm>
        </p:spPr>
        <p:txBody>
          <a:bodyPr>
            <a:normAutofit fontScale="90000"/>
          </a:bodyPr>
          <a:lstStyle/>
          <a:p>
            <a:r>
              <a:rPr lang="it-IT" dirty="0"/>
              <a:t>IL CENTRO ANTIVIOLENZA </a:t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89062" y="4777379"/>
            <a:ext cx="5537770" cy="1540294"/>
          </a:xfrm>
        </p:spPr>
        <p:txBody>
          <a:bodyPr>
            <a:normAutofit lnSpcReduction="10000"/>
          </a:bodyPr>
          <a:lstStyle/>
          <a:p>
            <a:endParaRPr lang="it-IT" dirty="0"/>
          </a:p>
          <a:p>
            <a:r>
              <a:rPr lang="it-IT" dirty="0"/>
              <a:t>PRIMO INCONTRO DI RETE 10 GIUGNO 2021</a:t>
            </a:r>
          </a:p>
          <a:p>
            <a:r>
              <a:rPr lang="it-IT" dirty="0"/>
              <a:t>Dott.ssa Elisa Giusti    </a:t>
            </a:r>
          </a:p>
          <a:p>
            <a:r>
              <a:rPr lang="it-IT" dirty="0"/>
              <a:t>mail: cavsosdonna@comune.macerata.it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3687" y="5069420"/>
            <a:ext cx="1170542" cy="1109663"/>
          </a:xfrm>
          <a:prstGeom prst="rect">
            <a:avLst/>
          </a:prstGeom>
        </p:spPr>
      </p:pic>
      <p:pic>
        <p:nvPicPr>
          <p:cNvPr id="5" name="Immagine 4" descr="Immagine che contiene testo&#10;&#10;Descrizione generata automaticamente">
            <a:extLst>
              <a:ext uri="{FF2B5EF4-FFF2-40B4-BE49-F238E27FC236}">
                <a16:creationId xmlns:a16="http://schemas.microsoft.com/office/drawing/2014/main" id="{D1E45F47-E7B5-4CD2-A383-99B3E59792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9923" y="4982965"/>
            <a:ext cx="1404078" cy="1230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757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9D2B23-B036-4084-9341-F7EF99E33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it-IT" dirty="0"/>
              <a:t>Differenza tra conflitto e violenza</a:t>
            </a:r>
          </a:p>
        </p:txBody>
      </p:sp>
      <p:pic>
        <p:nvPicPr>
          <p:cNvPr id="7" name="Immagine 6" descr="Immagine che contiene clipart, silhouette&#10;&#10;Descrizione generata automaticamente">
            <a:extLst>
              <a:ext uri="{FF2B5EF4-FFF2-40B4-BE49-F238E27FC236}">
                <a16:creationId xmlns:a16="http://schemas.microsoft.com/office/drawing/2014/main" id="{D63DEEE8-FDDD-44F1-B3E3-6D16EBA34E8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66" r="-3" b="-3"/>
          <a:stretch/>
        </p:blipFill>
        <p:spPr>
          <a:xfrm>
            <a:off x="1151467" y="2603501"/>
            <a:ext cx="3031901" cy="162373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Immagine 10" descr="Immagine che contiene parete, interni, statua&#10;&#10;Descrizione generata automaticamente">
            <a:extLst>
              <a:ext uri="{FF2B5EF4-FFF2-40B4-BE49-F238E27FC236}">
                <a16:creationId xmlns:a16="http://schemas.microsoft.com/office/drawing/2014/main" id="{8BF2CF83-3608-4706-8F7E-B22E58EEDF1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87" r="5" b="10392"/>
          <a:stretch/>
        </p:blipFill>
        <p:spPr>
          <a:xfrm>
            <a:off x="1151466" y="4391828"/>
            <a:ext cx="3031901" cy="162797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0A67DA-B35B-4D33-B905-80050F1E9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1336" y="2603500"/>
            <a:ext cx="7215042" cy="3694558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CONFLITTO:</a:t>
            </a:r>
            <a:r>
              <a:rPr lang="it-IT" dirty="0"/>
              <a:t> fa parte delle relazioni umane; nel conflitto ogni partner ha la possibilità di assumere un  ruolo; le parti sono sullo stesso livello. Vi è comunque la possibilità di dialogare e comunicare, anche in modo altamente conflittuale.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VIOLENZA:</a:t>
            </a:r>
            <a:r>
              <a:rPr lang="it-IT" dirty="0"/>
              <a:t> nella violenza vi è una parte che subordina l’altra, che agisce un </a:t>
            </a:r>
            <a:r>
              <a:rPr lang="it-IT" b="1" dirty="0"/>
              <a:t>«potere» sull’altro </a:t>
            </a:r>
            <a:r>
              <a:rPr lang="it-IT" dirty="0"/>
              <a:t>attraverso il controllo, le denigrazioni continue, le minacce; vi è l’escalation della violenza; non facilita la crescita della relazione anzi la distrugge.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952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92D620-A240-434F-B9D7-93F8C7A01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EBEBEB"/>
                </a:solidFill>
              </a:rPr>
              <a:t>CICLO DELLA VIOLENZA -3 FASI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F83B6CD-4882-4AEF-ABBB-E48ACA8A8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160" y="2603500"/>
            <a:ext cx="6010382" cy="3416300"/>
          </a:xfrm>
        </p:spPr>
        <p:txBody>
          <a:bodyPr anchor="ctr">
            <a:normAutofit/>
          </a:bodyPr>
          <a:lstStyle/>
          <a:p>
            <a:r>
              <a:rPr lang="en-US" dirty="0"/>
              <a:t>La </a:t>
            </a:r>
            <a:r>
              <a:rPr lang="en-US" dirty="0" err="1"/>
              <a:t>violenza</a:t>
            </a:r>
            <a:r>
              <a:rPr lang="en-US" dirty="0"/>
              <a:t> </a:t>
            </a:r>
            <a:r>
              <a:rPr lang="en-US" dirty="0" err="1"/>
              <a:t>nelle</a:t>
            </a:r>
            <a:r>
              <a:rPr lang="en-US" dirty="0"/>
              <a:t> </a:t>
            </a:r>
            <a:r>
              <a:rPr lang="en-US" dirty="0" err="1"/>
              <a:t>relazioni</a:t>
            </a:r>
            <a:r>
              <a:rPr lang="en-US" dirty="0"/>
              <a:t> intime </a:t>
            </a:r>
            <a:r>
              <a:rPr lang="en-US" dirty="0" err="1"/>
              <a:t>tende</a:t>
            </a:r>
            <a:r>
              <a:rPr lang="en-US" dirty="0"/>
              <a:t> a </a:t>
            </a:r>
            <a:r>
              <a:rPr lang="en-US" dirty="0" err="1"/>
              <a:t>manifestarsi</a:t>
            </a:r>
            <a:r>
              <a:rPr lang="en-US" dirty="0"/>
              <a:t> in </a:t>
            </a:r>
            <a:r>
              <a:rPr lang="en-US" b="1" dirty="0" err="1"/>
              <a:t>maniera</a:t>
            </a:r>
            <a:r>
              <a:rPr lang="en-US" b="1" dirty="0"/>
              <a:t> </a:t>
            </a:r>
            <a:r>
              <a:rPr lang="en-US" b="1" dirty="0" err="1"/>
              <a:t>ciclica</a:t>
            </a:r>
            <a:r>
              <a:rPr lang="en-US" b="1" dirty="0"/>
              <a:t> o a </a:t>
            </a:r>
            <a:r>
              <a:rPr lang="en-US" b="1" dirty="0" err="1"/>
              <a:t>spirale</a:t>
            </a:r>
            <a:r>
              <a:rPr lang="en-US" dirty="0"/>
              <a:t>. </a:t>
            </a:r>
          </a:p>
          <a:p>
            <a:r>
              <a:rPr lang="en-US" dirty="0"/>
              <a:t>Il </a:t>
            </a:r>
            <a:r>
              <a:rPr lang="en-US" dirty="0" err="1"/>
              <a:t>ciclo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violenza</a:t>
            </a:r>
            <a:r>
              <a:rPr lang="en-US" dirty="0"/>
              <a:t> </a:t>
            </a:r>
            <a:r>
              <a:rPr lang="en-US" dirty="0" err="1"/>
              <a:t>può</a:t>
            </a:r>
            <a:r>
              <a:rPr lang="en-US" dirty="0"/>
              <a:t> </a:t>
            </a:r>
            <a:r>
              <a:rPr lang="en-US" dirty="0" err="1"/>
              <a:t>completarsi</a:t>
            </a:r>
            <a:r>
              <a:rPr lang="en-US" dirty="0"/>
              <a:t> in poche ore come in un anno e </a:t>
            </a:r>
            <a:r>
              <a:rPr lang="en-US" dirty="0" err="1"/>
              <a:t>ripetersi</a:t>
            </a:r>
            <a:r>
              <a:rPr lang="en-US" dirty="0"/>
              <a:t> </a:t>
            </a:r>
            <a:r>
              <a:rPr lang="en-US" dirty="0" err="1"/>
              <a:t>molTe</a:t>
            </a:r>
            <a:r>
              <a:rPr lang="en-US" dirty="0"/>
              <a:t> volte </a:t>
            </a:r>
            <a:r>
              <a:rPr lang="en-US" dirty="0" err="1"/>
              <a:t>all’interno</a:t>
            </a:r>
            <a:r>
              <a:rPr lang="en-US" dirty="0"/>
              <a:t> di una </a:t>
            </a:r>
            <a:r>
              <a:rPr lang="en-US" dirty="0" err="1"/>
              <a:t>relazione</a:t>
            </a:r>
            <a:r>
              <a:rPr lang="en-US" dirty="0"/>
              <a:t>.</a:t>
            </a:r>
          </a:p>
          <a:p>
            <a:r>
              <a:rPr lang="en-US" dirty="0"/>
              <a:t>Il </a:t>
            </a:r>
            <a:r>
              <a:rPr lang="en-US" dirty="0" err="1"/>
              <a:t>maltrattante</a:t>
            </a:r>
            <a:r>
              <a:rPr lang="en-US" dirty="0"/>
              <a:t> </a:t>
            </a:r>
            <a:r>
              <a:rPr lang="en-US" dirty="0" err="1"/>
              <a:t>inizia</a:t>
            </a:r>
            <a:r>
              <a:rPr lang="en-US" dirty="0"/>
              <a:t> con le </a:t>
            </a:r>
            <a:r>
              <a:rPr lang="en-US" dirty="0" err="1"/>
              <a:t>intimidazioni</a:t>
            </a:r>
            <a:r>
              <a:rPr lang="en-US" dirty="0"/>
              <a:t>, </a:t>
            </a:r>
            <a:r>
              <a:rPr lang="en-US" dirty="0" err="1"/>
              <a:t>l’isolamento</a:t>
            </a:r>
            <a:r>
              <a:rPr lang="en-US" dirty="0"/>
              <a:t>, la </a:t>
            </a:r>
            <a:r>
              <a:rPr lang="en-US" dirty="0" err="1"/>
              <a:t>svalorizzazione</a:t>
            </a:r>
            <a:r>
              <a:rPr lang="en-US" dirty="0"/>
              <a:t>, la </a:t>
            </a:r>
            <a:r>
              <a:rPr lang="en-US" dirty="0" err="1"/>
              <a:t>segregazione</a:t>
            </a:r>
            <a:r>
              <a:rPr lang="en-US" dirty="0"/>
              <a:t>, </a:t>
            </a:r>
            <a:r>
              <a:rPr lang="en-US" dirty="0" err="1"/>
              <a:t>l’aggressione</a:t>
            </a:r>
            <a:r>
              <a:rPr lang="en-US" dirty="0"/>
              <a:t> e poi la falsa </a:t>
            </a:r>
            <a:r>
              <a:rPr lang="en-US" dirty="0" err="1"/>
              <a:t>riappacificazione</a:t>
            </a:r>
            <a:r>
              <a:rPr lang="en-US" dirty="0"/>
              <a:t> e il </a:t>
            </a:r>
            <a:r>
              <a:rPr lang="en-US" dirty="0" err="1"/>
              <a:t>ricatto</a:t>
            </a:r>
            <a:r>
              <a:rPr lang="en-US" dirty="0"/>
              <a:t> sui </a:t>
            </a:r>
            <a:r>
              <a:rPr lang="en-US" dirty="0" err="1"/>
              <a:t>figli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1715E953-E3B2-4DC1-936B-F33CD7204B9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47" b="-2"/>
          <a:stretch/>
        </p:blipFill>
        <p:spPr>
          <a:xfrm>
            <a:off x="6798741" y="2775951"/>
            <a:ext cx="4345007" cy="306716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57089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B788E1-3A4D-4A2B-A257-38710D3DF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SINTOMI E CONSEGUENZE PSICOFISICHE SULLE DONNE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90211A-4AE3-4A04-A39E-CBCEAD816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160" y="2603499"/>
            <a:ext cx="11137186" cy="3982235"/>
          </a:xfrm>
        </p:spPr>
        <p:txBody>
          <a:bodyPr/>
          <a:lstStyle/>
          <a:p>
            <a:r>
              <a:rPr lang="it-IT" b="1" dirty="0"/>
              <a:t>Sintomi psichici: </a:t>
            </a:r>
            <a:r>
              <a:rPr lang="it-IT" dirty="0"/>
              <a:t>agitazione, </a:t>
            </a:r>
            <a:r>
              <a:rPr lang="it-IT" dirty="0" err="1"/>
              <a:t>ipervigilanza</a:t>
            </a:r>
            <a:r>
              <a:rPr lang="it-IT" dirty="0"/>
              <a:t>, apatia, senso di vergogna e di colpa, comportamenti autolesionisti, abuso di sostanze, irrequietezza, intenzioni suicidarie o tentati suicidi, disturbo del sonno, stati di paura e panico, cambi di umore repentini, </a:t>
            </a:r>
            <a:r>
              <a:rPr lang="it-IT" dirty="0" err="1"/>
              <a:t>ecc</a:t>
            </a:r>
            <a:r>
              <a:rPr lang="it-IT" dirty="0"/>
              <a:t>…</a:t>
            </a:r>
          </a:p>
          <a:p>
            <a:r>
              <a:rPr lang="it-IT" b="1" dirty="0"/>
              <a:t>Sintomi psicosomatici: </a:t>
            </a:r>
            <a:r>
              <a:rPr lang="it-IT" dirty="0"/>
              <a:t>disturbi gastro-intestinali, dermatologici, di respirazione, al basso ventre, disturbi diversi in diverse parti del corpo, stati di esaurimento o stanchezza, </a:t>
            </a:r>
            <a:r>
              <a:rPr lang="it-IT" dirty="0" err="1"/>
              <a:t>ecc</a:t>
            </a:r>
            <a:r>
              <a:rPr lang="it-IT" dirty="0"/>
              <a:t>…</a:t>
            </a:r>
          </a:p>
          <a:p>
            <a:r>
              <a:rPr lang="it-IT" b="1" dirty="0"/>
              <a:t>Conseguenze fisiche: </a:t>
            </a:r>
            <a:r>
              <a:rPr lang="it-IT" dirty="0"/>
              <a:t>affaticamento, problemi ginecologici, mal di testa cronico, ferite( bruciature, tagli, occhi neri, commozioni cerebrali, fratture e lesioni), danni permanenti, danni in gravidanza( distacco di placenta, parto pretermine, emorragie, basso peso del nascituro o nascita del feto morto)ecc..</a:t>
            </a:r>
          </a:p>
          <a:p>
            <a:r>
              <a:rPr lang="it-IT" b="1" dirty="0"/>
              <a:t>Indicatori psico-sociali: </a:t>
            </a:r>
            <a:r>
              <a:rPr lang="it-IT" dirty="0"/>
              <a:t>ricorso frequente a trattamenti sanitari in diverse strutture, negazione, racconto contraddittorio dell’evento lesivo, atteggiamento pauroso, </a:t>
            </a:r>
            <a:r>
              <a:rPr lang="it-IT" dirty="0" err="1"/>
              <a:t>ecc</a:t>
            </a:r>
            <a:r>
              <a:rPr lang="it-IT" dirty="0"/>
              <a:t>…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389215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DD5C09-5757-4581-8C23-A9C723EB0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VALUTAZIONE DEL RISCHIO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86E7F8-D322-416D-A065-B29D85480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886" y="2603499"/>
            <a:ext cx="11168008" cy="3725381"/>
          </a:xfrm>
        </p:spPr>
        <p:txBody>
          <a:bodyPr>
            <a:normAutofit lnSpcReduction="10000"/>
          </a:bodyPr>
          <a:lstStyle/>
          <a:p>
            <a:r>
              <a:rPr lang="it-IT" b="1" dirty="0"/>
              <a:t>METODO S.A.R.A. – </a:t>
            </a:r>
            <a:r>
              <a:rPr lang="it-IT" b="1" dirty="0" err="1"/>
              <a:t>Spousal</a:t>
            </a:r>
            <a:r>
              <a:rPr lang="it-IT" b="1" dirty="0"/>
              <a:t> Assault Risk </a:t>
            </a:r>
            <a:r>
              <a:rPr lang="it-IT" b="1" dirty="0" err="1"/>
              <a:t>Assessement</a:t>
            </a:r>
            <a:r>
              <a:rPr lang="it-IT" b="1" dirty="0"/>
              <a:t> </a:t>
            </a:r>
            <a:r>
              <a:rPr lang="it-IT" dirty="0"/>
              <a:t>è una metodologia di valutazione, scientificamente validata che serve a </a:t>
            </a:r>
            <a:r>
              <a:rPr lang="it-IT" b="1" dirty="0"/>
              <a:t>valutare il rischio di recidiva </a:t>
            </a:r>
            <a:r>
              <a:rPr lang="it-IT" dirty="0"/>
              <a:t>e quindi a </a:t>
            </a:r>
            <a:r>
              <a:rPr lang="it-IT" b="1" dirty="0"/>
              <a:t>«prevenire» </a:t>
            </a:r>
            <a:r>
              <a:rPr lang="it-IT" dirty="0"/>
              <a:t>e non a prevedere la possibilità che si perpetri di nuovo violenza. </a:t>
            </a:r>
          </a:p>
          <a:p>
            <a:r>
              <a:rPr lang="it-IT" dirty="0"/>
              <a:t>Pertanto dopo aver sottoposto la valutazione del rischio, </a:t>
            </a:r>
            <a:r>
              <a:rPr lang="it-IT" b="1" dirty="0"/>
              <a:t>occorre gestire il rischio </a:t>
            </a:r>
            <a:r>
              <a:rPr lang="it-IT" dirty="0"/>
              <a:t>e quindi individuare la gestione di un progetto o azioni che possano tutelare l’incolumità della donna e dei minori, se ci sono. </a:t>
            </a:r>
          </a:p>
          <a:p>
            <a:r>
              <a:rPr lang="it-IT" dirty="0"/>
              <a:t>Questo strumento può essere utilizzato dalle operatrici dei </a:t>
            </a:r>
            <a:r>
              <a:rPr lang="it-IT" dirty="0" err="1"/>
              <a:t>Cav</a:t>
            </a:r>
            <a:r>
              <a:rPr lang="it-IT" dirty="0"/>
              <a:t> debitamente formate, o da altri operatori dei Servizi Sociali o delle FF.OO. Anche loro formati ad utilizzarlo. </a:t>
            </a:r>
          </a:p>
          <a:p>
            <a:r>
              <a:rPr lang="it-IT" dirty="0"/>
              <a:t>Inoltre ci sono considerazioni in merito a: Armi, Bambini testimoni, Child </a:t>
            </a:r>
            <a:r>
              <a:rPr lang="it-IT" dirty="0" err="1"/>
              <a:t>abuse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LIBRO</a:t>
            </a:r>
            <a:r>
              <a:rPr lang="it-IT" dirty="0"/>
              <a:t>: «Dai maltrattamenti all’omicidio» La valutazione del rischio di recidiva e dell’uxoricidio. A cura di Anna Costanza Baldry 2016 Franco Angeli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9833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01C597-F86A-4D80-9403-34D651B16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VALUTAZIONE DEL RISCHIO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731397-E896-4B38-9A1B-B10B3E1B4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337" y="2603500"/>
            <a:ext cx="11198831" cy="3416300"/>
          </a:xfrm>
        </p:spPr>
        <p:txBody>
          <a:bodyPr>
            <a:normAutofit fontScale="85000" lnSpcReduction="20000"/>
          </a:bodyPr>
          <a:lstStyle/>
          <a:p>
            <a:r>
              <a:rPr lang="it-IT" dirty="0"/>
              <a:t>E’ una sorta di check-list sui fattori di rischio rilevanti(10):</a:t>
            </a:r>
          </a:p>
          <a:p>
            <a:pPr>
              <a:buFont typeface="+mj-lt"/>
              <a:buAutoNum type="arabicPeriod"/>
            </a:pPr>
            <a:r>
              <a:rPr lang="it-IT" dirty="0"/>
              <a:t>Gravi violenze fisiche/sessuali</a:t>
            </a:r>
          </a:p>
          <a:p>
            <a:pPr>
              <a:buFont typeface="+mj-lt"/>
              <a:buAutoNum type="arabicPeriod"/>
            </a:pPr>
            <a:r>
              <a:rPr lang="it-IT" dirty="0"/>
              <a:t>Gravi minacce di violenza, ideazione o intenzione di agire violenza</a:t>
            </a:r>
          </a:p>
          <a:p>
            <a:pPr>
              <a:buFont typeface="+mj-lt"/>
              <a:buAutoNum type="arabicPeriod"/>
            </a:pPr>
            <a:r>
              <a:rPr lang="it-IT" dirty="0"/>
              <a:t>Escalation sia della violenza fisica/sessuale vera e propria sia delle minacce/ideazioni o intenzioni di agire tali azioni</a:t>
            </a:r>
          </a:p>
          <a:p>
            <a:pPr>
              <a:buFont typeface="+mj-lt"/>
              <a:buAutoNum type="arabicPeriod"/>
            </a:pPr>
            <a:r>
              <a:rPr lang="it-IT" dirty="0"/>
              <a:t>Violazione delle misure cautelari o interdittive</a:t>
            </a:r>
          </a:p>
          <a:p>
            <a:pPr>
              <a:buFont typeface="+mj-lt"/>
              <a:buAutoNum type="arabicPeriod"/>
            </a:pPr>
            <a:r>
              <a:rPr lang="it-IT" dirty="0"/>
              <a:t>Atteggiamenti negativi nei confronti delle violenze interpersonali e </a:t>
            </a:r>
            <a:r>
              <a:rPr lang="it-IT" dirty="0" err="1"/>
              <a:t>intrafamiliari</a:t>
            </a:r>
            <a:endParaRPr lang="it-IT" dirty="0"/>
          </a:p>
          <a:p>
            <a:pPr>
              <a:buFont typeface="+mj-lt"/>
              <a:buAutoNum type="arabicPeriod"/>
            </a:pPr>
            <a:r>
              <a:rPr lang="it-IT" dirty="0"/>
              <a:t>Precedenti penali/condotte antisociali</a:t>
            </a:r>
          </a:p>
          <a:p>
            <a:pPr>
              <a:buFont typeface="+mj-lt"/>
              <a:buAutoNum type="arabicPeriod"/>
            </a:pPr>
            <a:r>
              <a:rPr lang="it-IT" dirty="0"/>
              <a:t>Problemi relazionali</a:t>
            </a:r>
          </a:p>
          <a:p>
            <a:pPr>
              <a:buFont typeface="+mj-lt"/>
              <a:buAutoNum type="arabicPeriod"/>
            </a:pPr>
            <a:r>
              <a:rPr lang="it-IT" dirty="0"/>
              <a:t>Status occupazionale o problemi finanziari</a:t>
            </a:r>
          </a:p>
          <a:p>
            <a:pPr>
              <a:buFont typeface="+mj-lt"/>
              <a:buAutoNum type="arabicPeriod"/>
            </a:pPr>
            <a:r>
              <a:rPr lang="it-IT" dirty="0"/>
              <a:t>Abuso di sostanze</a:t>
            </a:r>
          </a:p>
          <a:p>
            <a:pPr>
              <a:buFont typeface="+mj-lt"/>
              <a:buAutoNum type="arabicPeriod"/>
            </a:pPr>
            <a:r>
              <a:rPr lang="it-IT" dirty="0"/>
              <a:t>Disturbi </a:t>
            </a:r>
            <a:r>
              <a:rPr lang="it-IT" dirty="0" err="1"/>
              <a:t>mantali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5890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SERVIZI DI PROTEZIONE E TUTELA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9085" y="2373923"/>
            <a:ext cx="10682653" cy="4158761"/>
          </a:xfrm>
        </p:spPr>
        <p:txBody>
          <a:bodyPr>
            <a:normAutofit/>
          </a:bodyPr>
          <a:lstStyle/>
          <a:p>
            <a:r>
              <a:rPr lang="it-IT" b="1" dirty="0"/>
              <a:t>Regione Marche:</a:t>
            </a:r>
          </a:p>
          <a:p>
            <a:pPr>
              <a:buFont typeface="+mj-lt"/>
              <a:buAutoNum type="arabicPeriod"/>
            </a:pPr>
            <a:r>
              <a:rPr lang="it-IT" b="1" dirty="0"/>
              <a:t>Casa di emergenza </a:t>
            </a:r>
            <a:r>
              <a:rPr lang="it-IT" dirty="0"/>
              <a:t>a valenza regionale a Pesaro.</a:t>
            </a:r>
          </a:p>
          <a:p>
            <a:pPr>
              <a:buFont typeface="+mj-lt"/>
              <a:buAutoNum type="arabicPeriod"/>
            </a:pPr>
            <a:r>
              <a:rPr lang="it-IT" b="1" dirty="0"/>
              <a:t>Casa di prima e seconda accoglienza </a:t>
            </a:r>
            <a:r>
              <a:rPr lang="it-IT" dirty="0"/>
              <a:t>a valenza provinciale.</a:t>
            </a:r>
          </a:p>
          <a:p>
            <a:pPr>
              <a:buFont typeface="+mj-lt"/>
              <a:buAutoNum type="arabicPeriod"/>
            </a:pPr>
            <a:r>
              <a:rPr lang="it-IT" b="1" dirty="0"/>
              <a:t>CAV, Centro Antiviolenza </a:t>
            </a:r>
            <a:r>
              <a:rPr lang="it-IT" dirty="0"/>
              <a:t>a valenza provinciale, e  </a:t>
            </a:r>
          </a:p>
          <a:p>
            <a:pPr marL="0" indent="0">
              <a:buNone/>
            </a:pPr>
            <a:r>
              <a:rPr lang="it-IT" dirty="0"/>
              <a:t>  sportelli decentrati nei vari comuni.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  <a:p>
            <a:pPr marL="0" indent="0" algn="ctr">
              <a:buNone/>
            </a:pPr>
            <a:r>
              <a:rPr lang="it-IT" dirty="0"/>
              <a:t>      </a:t>
            </a:r>
          </a:p>
        </p:txBody>
      </p:sp>
      <p:pic>
        <p:nvPicPr>
          <p:cNvPr id="5" name="Immagine 4" descr="Immagine che contiene testo&#10;&#10;Descrizione generata automaticamente">
            <a:extLst>
              <a:ext uri="{FF2B5EF4-FFF2-40B4-BE49-F238E27FC236}">
                <a16:creationId xmlns:a16="http://schemas.microsoft.com/office/drawing/2014/main" id="{05F105FD-2533-4DC3-AFE0-8A0D81A32D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0472" y="4753853"/>
            <a:ext cx="2609850" cy="175260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F4D37D3B-72E2-4391-9E2F-4CA70EE7A3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1607" y="3682291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053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SERVIZI DI PROTEZIONE E TUTELA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54804" y="2453054"/>
            <a:ext cx="11034445" cy="400929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b="1" dirty="0"/>
              <a:t>CASA DI EMERGENZA</a:t>
            </a:r>
            <a:endParaRPr lang="it-IT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it-IT" dirty="0"/>
              <a:t>Struttura a carattere residenziale, comunitario e temporaneo, obbligatoriamente a </a:t>
            </a:r>
            <a:r>
              <a:rPr lang="it-IT" b="1" dirty="0"/>
              <a:t>indirizzo segreto</a:t>
            </a:r>
            <a:r>
              <a:rPr lang="it-IT" dirty="0"/>
              <a:t>, dedicata alla protezione, </a:t>
            </a:r>
            <a:r>
              <a:rPr lang="it-IT" b="1" u="sng" dirty="0"/>
              <a:t>esclusivamente in situazioni di emergenza</a:t>
            </a:r>
            <a:r>
              <a:rPr lang="it-IT" dirty="0"/>
              <a:t>, di donne vittime di violenza, sole o con figli minori, al fine di salvaguardarne l’incolumità fisica e psichica. </a:t>
            </a:r>
          </a:p>
          <a:p>
            <a:pPr marL="0" indent="0" algn="just">
              <a:buNone/>
            </a:pPr>
            <a:r>
              <a:rPr lang="it-IT" b="1" dirty="0"/>
              <a:t>CASA RIFUGIO O DI PRIMA ACCOGLIENZA</a:t>
            </a:r>
            <a:endParaRPr lang="it-IT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it-IT" dirty="0"/>
              <a:t>Strutture dedicate, </a:t>
            </a:r>
            <a:r>
              <a:rPr lang="it-IT" i="1" dirty="0"/>
              <a:t>a </a:t>
            </a:r>
            <a:r>
              <a:rPr lang="it-IT" b="1" u="sng" dirty="0"/>
              <a:t>indirizzo segreto,</a:t>
            </a:r>
            <a:r>
              <a:rPr lang="it-IT" dirty="0"/>
              <a:t> che forniscono alloggio sicuro, a titolo gratuito e indipendentemente dal luogo di residenza, con </a:t>
            </a:r>
            <a:r>
              <a:rPr lang="it-IT" u="sng" dirty="0"/>
              <a:t>l’obiettivo di </a:t>
            </a:r>
            <a:r>
              <a:rPr lang="it-IT" b="1" u="sng" dirty="0"/>
              <a:t>proteggere</a:t>
            </a:r>
            <a:r>
              <a:rPr lang="it-IT" u="sng" dirty="0"/>
              <a:t> le donne che hanno subito violenza e i/le loro figli/e </a:t>
            </a:r>
            <a:r>
              <a:rPr lang="it-IT" u="sng" dirty="0" err="1"/>
              <a:t>e</a:t>
            </a:r>
            <a:r>
              <a:rPr lang="it-IT" u="sng" dirty="0"/>
              <a:t> di salvaguardarne l’incolumità fisica e psichica</a:t>
            </a:r>
            <a:r>
              <a:rPr lang="it-IT" i="1" dirty="0"/>
              <a:t>.</a:t>
            </a:r>
          </a:p>
          <a:p>
            <a:pPr marL="0" indent="0" algn="just">
              <a:buNone/>
            </a:pPr>
            <a:r>
              <a:rPr lang="it-IT" b="1" dirty="0"/>
              <a:t>CASA PER LA SEMIAUTONOMIA O DI SECONDA ACCOGLIENZA</a:t>
            </a:r>
            <a:endParaRPr lang="it-IT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it-IT" dirty="0"/>
              <a:t>Strutture per la semi-autonomia di donne vittime di violenza, sole e o con figli/e, che può essere parzialmente autogestita, dedicata all’accoglienza temporanea a titolo gratuito, che hanno concluso il percorso di protezione per la fuori-uscita della violenza e </a:t>
            </a:r>
            <a:r>
              <a:rPr lang="it-IT" u="sng" dirty="0"/>
              <a:t>necessitano di una soluzione abitativa temporanea e di accompagnamento al loro </a:t>
            </a:r>
            <a:r>
              <a:rPr lang="it-IT" b="1" u="sng" dirty="0"/>
              <a:t>reinserimento nel tessuto sociale, tramite un progetto personalizzato di inclusione lavorativa e professionale</a:t>
            </a:r>
            <a:r>
              <a:rPr lang="it-IT" u="sng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6914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C264D3-898D-4479-82B8-DDE76AAC4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CAV E IL LAVORO DI RETE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DF7796-AB0D-4598-85F9-20B3B5C12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254" y="2434975"/>
            <a:ext cx="11373492" cy="42740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it-IT" b="1" dirty="0"/>
              <a:t>Il </a:t>
            </a:r>
            <a:r>
              <a:rPr lang="it-IT" b="1" dirty="0" err="1"/>
              <a:t>Cav</a:t>
            </a:r>
            <a:r>
              <a:rPr lang="it-IT" b="1" dirty="0"/>
              <a:t> opera in maniera integrata e svolge un lavoro di rete con i servizi pubblici e privati </a:t>
            </a:r>
            <a:r>
              <a:rPr lang="it-IT" dirty="0"/>
              <a:t>presenti sul territorio, come il Pronto soccorso, le FF.OO., i servizi socio-sanitari, servizi sociali, Tribunali, associazioni, ecc..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Realizza </a:t>
            </a:r>
            <a:r>
              <a:rPr lang="it-IT" b="1" dirty="0"/>
              <a:t>percorsi di formazione </a:t>
            </a:r>
            <a:r>
              <a:rPr lang="it-IT" dirty="0"/>
              <a:t>sia del personale interno che dei soggetti esterni( come medici, operatori delle FF.OO., professionisti, insegnanti, </a:t>
            </a:r>
            <a:r>
              <a:rPr lang="it-IT" dirty="0" err="1"/>
              <a:t>ecc</a:t>
            </a:r>
            <a:r>
              <a:rPr lang="it-IT" dirty="0"/>
              <a:t>…) e </a:t>
            </a:r>
            <a:r>
              <a:rPr lang="it-IT" b="1" dirty="0"/>
              <a:t>consulenze</a:t>
            </a:r>
            <a:r>
              <a:rPr lang="it-IT" dirty="0"/>
              <a:t> per il personale di altri servizi.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Svolge attività di </a:t>
            </a:r>
            <a:r>
              <a:rPr lang="it-IT" b="1" dirty="0"/>
              <a:t>promozione e prevenzione nelle scuole </a:t>
            </a:r>
            <a:r>
              <a:rPr lang="it-IT" dirty="0"/>
              <a:t>per incidere più a lungo termine sull’aspetto culturale/strutturale della violenza di genere.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Realizza diffusione di </a:t>
            </a:r>
            <a:r>
              <a:rPr lang="it-IT" b="1" dirty="0"/>
              <a:t>buone prassi e campagne di prevenzione sul territorio</a:t>
            </a:r>
            <a:r>
              <a:rPr lang="it-IT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Svolge </a:t>
            </a:r>
            <a:r>
              <a:rPr lang="it-IT" b="1" dirty="0"/>
              <a:t>promozione della ricerca</a:t>
            </a:r>
            <a:r>
              <a:rPr lang="it-IT" dirty="0"/>
              <a:t>(indagini quantitative e qualitative) anche attraverso la raccolta e l’elaborazione dei dati relativi alle donne che accedono al centro.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Promuove </a:t>
            </a:r>
            <a:r>
              <a:rPr lang="it-IT" b="1" dirty="0"/>
              <a:t>politiche e piani di azione locali, nazionali, e internazionali</a:t>
            </a:r>
          </a:p>
          <a:p>
            <a:pPr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09246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56981798-4550-46DA-9172-4846E2FB66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82EB7D3-3AD8-4ED1-9E1A-2906E14635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flipH="1">
            <a:off x="423335" y="404829"/>
            <a:ext cx="44788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Content Placeholder 19">
            <a:extLst>
              <a:ext uri="{FF2B5EF4-FFF2-40B4-BE49-F238E27FC236}">
                <a16:creationId xmlns:a16="http://schemas.microsoft.com/office/drawing/2014/main" id="{6569A255-B63B-40DE-BB7B-8430F443C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10" y="708917"/>
            <a:ext cx="1956059" cy="53108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NUMERO VERDE NAZIONALE </a:t>
            </a:r>
          </a:p>
          <a:p>
            <a:pPr marL="0" indent="0">
              <a:buNone/>
            </a:pPr>
            <a:r>
              <a:rPr lang="en-US" b="1" dirty="0"/>
              <a:t>1522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NUMERO DI EMERGENZA</a:t>
            </a:r>
          </a:p>
          <a:p>
            <a:pPr marL="0" indent="0">
              <a:buNone/>
            </a:pPr>
            <a:r>
              <a:rPr lang="en-US" b="1" dirty="0"/>
              <a:t>112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NUMERO CAV MACERATA</a:t>
            </a:r>
          </a:p>
          <a:p>
            <a:pPr marL="0" indent="0">
              <a:buNone/>
            </a:pPr>
            <a:r>
              <a:rPr lang="en-US" b="1" dirty="0"/>
              <a:t>0733 1990133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Segnaposto contenuto 4" descr="Immagine che contiene testo&#10;&#10;Descrizione generata automaticamente">
            <a:extLst>
              <a:ext uri="{FF2B5EF4-FFF2-40B4-BE49-F238E27FC236}">
                <a16:creationId xmlns:a16="http://schemas.microsoft.com/office/drawing/2014/main" id="{5FB0577B-0338-4DA4-8632-074EEC2D23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9885"/>
          <a:stretch/>
        </p:blipFill>
        <p:spPr>
          <a:xfrm>
            <a:off x="3688423" y="461681"/>
            <a:ext cx="8017244" cy="5990490"/>
          </a:xfrm>
          <a:custGeom>
            <a:avLst/>
            <a:gdLst/>
            <a:ahLst/>
            <a:cxnLst/>
            <a:rect l="l" t="t" r="r" b="b"/>
            <a:pathLst>
              <a:path w="6585549" h="5934638">
                <a:moveTo>
                  <a:pt x="225406" y="0"/>
                </a:moveTo>
                <a:lnTo>
                  <a:pt x="6585549" y="0"/>
                </a:lnTo>
                <a:lnTo>
                  <a:pt x="6585549" y="5934638"/>
                </a:lnTo>
                <a:lnTo>
                  <a:pt x="226600" y="5934638"/>
                </a:lnTo>
                <a:lnTo>
                  <a:pt x="214529" y="5856373"/>
                </a:lnTo>
                <a:lnTo>
                  <a:pt x="203238" y="5780097"/>
                </a:lnTo>
                <a:lnTo>
                  <a:pt x="191320" y="5689292"/>
                </a:lnTo>
                <a:lnTo>
                  <a:pt x="177049" y="5581536"/>
                </a:lnTo>
                <a:lnTo>
                  <a:pt x="161995" y="5462279"/>
                </a:lnTo>
                <a:lnTo>
                  <a:pt x="146156" y="5327888"/>
                </a:lnTo>
                <a:lnTo>
                  <a:pt x="129376" y="5181389"/>
                </a:lnTo>
                <a:lnTo>
                  <a:pt x="112596" y="5022177"/>
                </a:lnTo>
                <a:lnTo>
                  <a:pt x="95503" y="4852675"/>
                </a:lnTo>
                <a:lnTo>
                  <a:pt x="79664" y="4669854"/>
                </a:lnTo>
                <a:lnTo>
                  <a:pt x="64453" y="4478558"/>
                </a:lnTo>
                <a:lnTo>
                  <a:pt x="50652" y="4276365"/>
                </a:lnTo>
                <a:lnTo>
                  <a:pt x="37480" y="4065697"/>
                </a:lnTo>
                <a:lnTo>
                  <a:pt x="25091" y="3845949"/>
                </a:lnTo>
                <a:lnTo>
                  <a:pt x="20700" y="3733351"/>
                </a:lnTo>
                <a:lnTo>
                  <a:pt x="15838" y="3618331"/>
                </a:lnTo>
                <a:lnTo>
                  <a:pt x="11291" y="3501495"/>
                </a:lnTo>
                <a:lnTo>
                  <a:pt x="8311" y="3384054"/>
                </a:lnTo>
                <a:lnTo>
                  <a:pt x="5645" y="3264191"/>
                </a:lnTo>
                <a:lnTo>
                  <a:pt x="2822" y="3143118"/>
                </a:lnTo>
                <a:lnTo>
                  <a:pt x="941" y="3019623"/>
                </a:lnTo>
                <a:lnTo>
                  <a:pt x="941" y="2894918"/>
                </a:lnTo>
                <a:lnTo>
                  <a:pt x="0" y="2769001"/>
                </a:lnTo>
                <a:lnTo>
                  <a:pt x="941" y="2641874"/>
                </a:lnTo>
                <a:lnTo>
                  <a:pt x="2822" y="2512931"/>
                </a:lnTo>
                <a:lnTo>
                  <a:pt x="4547" y="2383988"/>
                </a:lnTo>
                <a:lnTo>
                  <a:pt x="8311" y="2253229"/>
                </a:lnTo>
                <a:lnTo>
                  <a:pt x="12232" y="2121259"/>
                </a:lnTo>
                <a:lnTo>
                  <a:pt x="16779" y="1989289"/>
                </a:lnTo>
                <a:lnTo>
                  <a:pt x="23209" y="1856108"/>
                </a:lnTo>
                <a:lnTo>
                  <a:pt x="30893" y="1721716"/>
                </a:lnTo>
                <a:lnTo>
                  <a:pt x="38264" y="1586720"/>
                </a:lnTo>
                <a:lnTo>
                  <a:pt x="47673" y="1451723"/>
                </a:lnTo>
                <a:lnTo>
                  <a:pt x="58964" y="1314910"/>
                </a:lnTo>
                <a:lnTo>
                  <a:pt x="70255" y="1179913"/>
                </a:lnTo>
                <a:lnTo>
                  <a:pt x="83271" y="1042495"/>
                </a:lnTo>
                <a:lnTo>
                  <a:pt x="97542" y="904471"/>
                </a:lnTo>
                <a:lnTo>
                  <a:pt x="112596" y="768263"/>
                </a:lnTo>
                <a:lnTo>
                  <a:pt x="130160" y="630240"/>
                </a:lnTo>
                <a:lnTo>
                  <a:pt x="148978" y="492821"/>
                </a:lnTo>
                <a:lnTo>
                  <a:pt x="167640" y="354798"/>
                </a:lnTo>
                <a:lnTo>
                  <a:pt x="189438" y="217380"/>
                </a:lnTo>
                <a:lnTo>
                  <a:pt x="211706" y="80567"/>
                </a:lnTo>
                <a:close/>
              </a:path>
            </a:pathLst>
          </a:custGeom>
        </p:spPr>
      </p:pic>
      <p:sp>
        <p:nvSpPr>
          <p:cNvPr id="53" name="Freeform 5">
            <a:extLst>
              <a:ext uri="{FF2B5EF4-FFF2-40B4-BE49-F238E27FC236}">
                <a16:creationId xmlns:a16="http://schemas.microsoft.com/office/drawing/2014/main" id="{2D529E20-662F-4915-ACD7-970C026FDB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5677511" flipH="1">
            <a:off x="3545327" y="190332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919984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5187B1-EFB8-4652-BA22-1ABA9AA07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/>
              <a:t>DIRITTI UMANI delle donne in Italia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A3600B-DBBB-47C5-A4E8-EF08CA819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804" y="2603499"/>
            <a:ext cx="11024171" cy="397196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it-IT" b="1"/>
              <a:t>1946 Diritto di voto.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/>
              <a:t>1948</a:t>
            </a:r>
            <a:r>
              <a:rPr lang="it-IT"/>
              <a:t> </a:t>
            </a:r>
            <a:r>
              <a:rPr lang="it-IT" b="0" i="0">
                <a:solidFill>
                  <a:srgbClr val="2E2E2E"/>
                </a:solidFill>
                <a:effectLst/>
                <a:latin typeface="+mj-lt"/>
              </a:rPr>
              <a:t>la Costituzione repubblicana ha esteso alle donne il diritto di accedere in </a:t>
            </a:r>
            <a:r>
              <a:rPr lang="it-IT" b="1" i="0">
                <a:solidFill>
                  <a:srgbClr val="2E2E2E"/>
                </a:solidFill>
                <a:effectLst/>
                <a:latin typeface="+mj-lt"/>
              </a:rPr>
              <a:t>condizioni di uguaglianza</a:t>
            </a:r>
            <a:r>
              <a:rPr lang="it-IT" b="0" i="0">
                <a:solidFill>
                  <a:srgbClr val="2E2E2E"/>
                </a:solidFill>
                <a:effectLst/>
                <a:latin typeface="+mj-lt"/>
              </a:rPr>
              <a:t> a tutti gli</a:t>
            </a:r>
            <a:r>
              <a:rPr lang="it-IT" b="1" i="0">
                <a:solidFill>
                  <a:srgbClr val="2E2E2E"/>
                </a:solidFill>
                <a:effectLst/>
                <a:latin typeface="+mj-lt"/>
              </a:rPr>
              <a:t> uffici pubblici</a:t>
            </a:r>
            <a:r>
              <a:rPr lang="it-IT" b="0" i="0">
                <a:solidFill>
                  <a:srgbClr val="2E2E2E"/>
                </a:solidFill>
                <a:effectLst/>
                <a:latin typeface="+mj-lt"/>
              </a:rPr>
              <a:t> e alle</a:t>
            </a:r>
            <a:r>
              <a:rPr lang="it-IT" b="1" i="0">
                <a:solidFill>
                  <a:srgbClr val="2E2E2E"/>
                </a:solidFill>
                <a:effectLst/>
                <a:latin typeface="+mj-lt"/>
              </a:rPr>
              <a:t> cariche elettive</a:t>
            </a:r>
            <a:r>
              <a:rPr lang="it-IT" b="0" i="0">
                <a:solidFill>
                  <a:srgbClr val="2E2E2E"/>
                </a:solidFill>
                <a:effectLst/>
                <a:latin typeface="+mj-lt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0" i="0">
                <a:solidFill>
                  <a:srgbClr val="2E2E2E"/>
                </a:solidFill>
                <a:effectLst/>
                <a:latin typeface="+mj-lt"/>
              </a:rPr>
              <a:t>Negli </a:t>
            </a:r>
            <a:r>
              <a:rPr lang="it-IT" b="1" i="0">
                <a:solidFill>
                  <a:srgbClr val="2E2E2E"/>
                </a:solidFill>
                <a:effectLst/>
                <a:latin typeface="+mj-lt"/>
              </a:rPr>
              <a:t>anni 50 e 60 </a:t>
            </a:r>
            <a:r>
              <a:rPr lang="it-IT" b="0" i="0">
                <a:solidFill>
                  <a:srgbClr val="2E2E2E"/>
                </a:solidFill>
                <a:effectLst/>
                <a:latin typeface="+mj-lt"/>
              </a:rPr>
              <a:t>hanno cominciato a svilupparsi alcune importanti norme sulla </a:t>
            </a:r>
            <a:r>
              <a:rPr lang="it-IT" b="1" i="0">
                <a:solidFill>
                  <a:srgbClr val="2E2E2E"/>
                </a:solidFill>
                <a:effectLst/>
                <a:latin typeface="+mj-lt"/>
              </a:rPr>
              <a:t>tutela della lavoratrice madre</a:t>
            </a:r>
            <a:r>
              <a:rPr lang="it-IT" b="0" i="0">
                <a:solidFill>
                  <a:srgbClr val="2E2E2E"/>
                </a:solidFill>
                <a:effectLst/>
                <a:latin typeface="+mj-lt"/>
              </a:rPr>
              <a:t>, il divieto di licenziamento durante la gestazione, l’astensione obbligatoria prima e dopo il parto.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0" i="0">
                <a:solidFill>
                  <a:srgbClr val="2E2E2E"/>
                </a:solidFill>
                <a:effectLst/>
                <a:latin typeface="+mj-lt"/>
              </a:rPr>
              <a:t>Nel </a:t>
            </a:r>
            <a:r>
              <a:rPr lang="it-IT" b="1" i="0">
                <a:solidFill>
                  <a:srgbClr val="2E2E2E"/>
                </a:solidFill>
                <a:effectLst/>
                <a:latin typeface="+mj-lt"/>
              </a:rPr>
              <a:t>1963</a:t>
            </a:r>
            <a:r>
              <a:rPr lang="it-IT" b="0" i="0">
                <a:solidFill>
                  <a:srgbClr val="2E2E2E"/>
                </a:solidFill>
                <a:effectLst/>
                <a:latin typeface="+mj-lt"/>
              </a:rPr>
              <a:t>, ha trovato applicazione la Costituzione con una legge che ha ammesso la donna a tutte le </a:t>
            </a:r>
            <a:r>
              <a:rPr lang="it-IT" b="1" i="0">
                <a:solidFill>
                  <a:srgbClr val="2E2E2E"/>
                </a:solidFill>
                <a:effectLst/>
                <a:latin typeface="+mj-lt"/>
              </a:rPr>
              <a:t>cariche</a:t>
            </a:r>
            <a:r>
              <a:rPr lang="it-IT" b="0" i="0">
                <a:solidFill>
                  <a:srgbClr val="2E2E2E"/>
                </a:solidFill>
                <a:effectLst/>
                <a:latin typeface="+mj-lt"/>
              </a:rPr>
              <a:t>,</a:t>
            </a:r>
            <a:r>
              <a:rPr lang="it-IT" b="1" i="0">
                <a:solidFill>
                  <a:srgbClr val="2E2E2E"/>
                </a:solidFill>
                <a:effectLst/>
                <a:latin typeface="+mj-lt"/>
              </a:rPr>
              <a:t> professioni o impieghi pubblici</a:t>
            </a:r>
            <a:r>
              <a:rPr lang="it-IT" b="0" i="0">
                <a:solidFill>
                  <a:srgbClr val="2E2E2E"/>
                </a:solidFill>
                <a:effectLst/>
                <a:latin typeface="+mj-lt"/>
              </a:rPr>
              <a:t> (compresa la magistratura) in vari ruoli, carriere e categorie.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>
                <a:solidFill>
                  <a:srgbClr val="2E2E2E"/>
                </a:solidFill>
                <a:latin typeface="+mj-lt"/>
              </a:rPr>
              <a:t>1970 </a:t>
            </a:r>
            <a:r>
              <a:rPr lang="it-IT">
                <a:solidFill>
                  <a:srgbClr val="2E2E2E"/>
                </a:solidFill>
                <a:latin typeface="+mj-lt"/>
              </a:rPr>
              <a:t>Legge sul </a:t>
            </a:r>
            <a:r>
              <a:rPr lang="it-IT" b="1">
                <a:solidFill>
                  <a:srgbClr val="2E2E2E"/>
                </a:solidFill>
                <a:latin typeface="+mj-lt"/>
              </a:rPr>
              <a:t>divorzio </a:t>
            </a:r>
            <a:r>
              <a:rPr lang="it-IT">
                <a:solidFill>
                  <a:srgbClr val="2E2E2E"/>
                </a:solidFill>
                <a:latin typeface="+mj-lt"/>
              </a:rPr>
              <a:t>+ </a:t>
            </a:r>
            <a:r>
              <a:rPr lang="it-IT" b="1">
                <a:solidFill>
                  <a:srgbClr val="2E2E2E"/>
                </a:solidFill>
                <a:latin typeface="+mj-lt"/>
              </a:rPr>
              <a:t>1975 </a:t>
            </a:r>
            <a:r>
              <a:rPr lang="it-IT">
                <a:solidFill>
                  <a:srgbClr val="2E2E2E"/>
                </a:solidFill>
                <a:latin typeface="+mj-lt"/>
              </a:rPr>
              <a:t>Riforma del diritto di famiglia L.151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i="0">
                <a:solidFill>
                  <a:srgbClr val="2E2E2E"/>
                </a:solidFill>
                <a:effectLst/>
                <a:latin typeface="+mj-lt"/>
              </a:rPr>
              <a:t>1978</a:t>
            </a:r>
            <a:r>
              <a:rPr lang="it-IT" b="0" i="0">
                <a:solidFill>
                  <a:srgbClr val="2E2E2E"/>
                </a:solidFill>
                <a:effectLst/>
                <a:latin typeface="+mj-lt"/>
              </a:rPr>
              <a:t> </a:t>
            </a:r>
            <a:r>
              <a:rPr lang="it-IT" i="0">
                <a:solidFill>
                  <a:srgbClr val="2E2E2E"/>
                </a:solidFill>
                <a:effectLst/>
                <a:latin typeface="+mj-lt"/>
              </a:rPr>
              <a:t>Legge sull’ </a:t>
            </a:r>
            <a:r>
              <a:rPr lang="it-IT" b="1" i="0">
                <a:solidFill>
                  <a:srgbClr val="2E2E2E"/>
                </a:solidFill>
                <a:effectLst/>
                <a:latin typeface="+mj-lt"/>
              </a:rPr>
              <a:t>aborto </a:t>
            </a:r>
            <a:r>
              <a:rPr lang="it-IT" i="0">
                <a:solidFill>
                  <a:srgbClr val="2E2E2E"/>
                </a:solidFill>
                <a:effectLst/>
                <a:latin typeface="+mj-lt"/>
              </a:rPr>
              <a:t>L.194</a:t>
            </a:r>
          </a:p>
          <a:p>
            <a:pPr>
              <a:buFont typeface="Arial" panose="020B0604020202020204" pitchFamily="34" charset="0"/>
              <a:buChar char="•"/>
            </a:pPr>
            <a:endParaRPr lang="it-IT">
              <a:latin typeface="+mj-lt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99748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8DF9C3-A32D-4EB2-92DC-CA4FC4855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ABBIAMO TUTTI GLI STRUMENTI?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7F96FB-3B82-4ABE-A383-56255D163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450" y="3195263"/>
            <a:ext cx="9364164" cy="282453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it-IT" b="1"/>
              <a:t>LEGISLAZIONE SPECIFICA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b="1"/>
              <a:t>METODOLOGIA DI PRESA IN CARICO (LINEE GUIDA ANCI D.i.Re.)</a:t>
            </a:r>
          </a:p>
          <a:p>
            <a:pPr marL="0" indent="0">
              <a:buNone/>
            </a:pPr>
            <a:r>
              <a:rPr lang="it-IT" b="1"/>
              <a:t>                                            COSA MANCA?</a:t>
            </a:r>
          </a:p>
          <a:p>
            <a:pPr marL="0" indent="0">
              <a:buNone/>
            </a:pPr>
            <a:endParaRPr lang="it-IT" b="1"/>
          </a:p>
          <a:p>
            <a:pPr>
              <a:buFont typeface="Arial" panose="020B0604020202020204" pitchFamily="34" charset="0"/>
              <a:buChar char="•"/>
            </a:pPr>
            <a:r>
              <a:rPr lang="it-IT" b="1"/>
              <a:t>LINGUAGGIO COMUNE (LE PAROLE CONTANO!)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b="1"/>
              <a:t>RETE TERRITORIALE ANTIVIOLENZA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510819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ECB540-4EB0-473C-A6C6-44D54B082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222" y="973668"/>
            <a:ext cx="8971145" cy="706964"/>
          </a:xfrm>
        </p:spPr>
        <p:txBody>
          <a:bodyPr/>
          <a:lstStyle/>
          <a:p>
            <a:r>
              <a:rPr lang="it-IT"/>
              <a:t>Linguaggio condiviso e specifico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62BB2A-18D0-412A-8FA9-D50422900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256" y="2603500"/>
            <a:ext cx="11126913" cy="3817848"/>
          </a:xfrm>
        </p:spPr>
        <p:txBody>
          <a:bodyPr/>
          <a:lstStyle/>
          <a:p>
            <a:r>
              <a:rPr lang="it-IT"/>
              <a:t>Con l’espressione </a:t>
            </a:r>
            <a:r>
              <a:rPr lang="it-IT" b="1"/>
              <a:t>violenza di genere </a:t>
            </a:r>
            <a:r>
              <a:rPr lang="it-IT"/>
              <a:t>si indicano tutte quelle forme di violenza psicologica, fisica , sessuale o economica che riguardano un vasto numero di persone discriminate sulla base </a:t>
            </a:r>
            <a:r>
              <a:rPr lang="it-IT" i="1"/>
              <a:t>dell’identità di genere </a:t>
            </a:r>
            <a:r>
              <a:rPr lang="it-IT"/>
              <a:t>o </a:t>
            </a:r>
            <a:r>
              <a:rPr lang="it-IT" i="1"/>
              <a:t>dell’orientamento sessuale</a:t>
            </a:r>
            <a:r>
              <a:rPr lang="it-IT"/>
              <a:t>.</a:t>
            </a:r>
          </a:p>
          <a:p>
            <a:r>
              <a:rPr lang="it-IT"/>
              <a:t>L’espressione </a:t>
            </a:r>
            <a:r>
              <a:rPr lang="it-IT" b="1"/>
              <a:t>violenza contro le donne basata sul genere </a:t>
            </a:r>
            <a:r>
              <a:rPr lang="it-IT"/>
              <a:t>designa qualsiasi violenza diretta contro una donna in quanto tale o, che colpisce le donne in modo sproporzionato. </a:t>
            </a:r>
          </a:p>
          <a:p>
            <a:pPr marL="0" indent="0">
              <a:buNone/>
            </a:pPr>
            <a:endParaRPr lang="it-IT"/>
          </a:p>
          <a:p>
            <a:pPr algn="just">
              <a:buFont typeface="Wingdings" panose="05000000000000000000" pitchFamily="2" charset="2"/>
              <a:buChar char="v"/>
            </a:pPr>
            <a:r>
              <a:rPr lang="it-IT">
                <a:latin typeface="+mj-lt"/>
              </a:rPr>
              <a:t>Quando parliamo di </a:t>
            </a:r>
            <a:r>
              <a:rPr lang="it-IT" b="1">
                <a:latin typeface="+mj-lt"/>
              </a:rPr>
              <a:t>identità di genere </a:t>
            </a:r>
            <a:r>
              <a:rPr lang="it-IT">
                <a:latin typeface="+mj-lt"/>
              </a:rPr>
              <a:t>ci riferiamo al </a:t>
            </a:r>
            <a:r>
              <a:rPr lang="it-IT" b="0" i="0">
                <a:solidFill>
                  <a:srgbClr val="202124"/>
                </a:solidFill>
                <a:effectLst/>
                <a:latin typeface="+mj-lt"/>
              </a:rPr>
              <a:t>senso </a:t>
            </a:r>
            <a:r>
              <a:rPr lang="it-IT" i="0">
                <a:solidFill>
                  <a:srgbClr val="202124"/>
                </a:solidFill>
                <a:effectLst/>
                <a:latin typeface="+mj-lt"/>
              </a:rPr>
              <a:t>di</a:t>
            </a:r>
            <a:r>
              <a:rPr lang="it-IT" b="0" i="0">
                <a:solidFill>
                  <a:srgbClr val="202124"/>
                </a:solidFill>
                <a:effectLst/>
                <a:latin typeface="+mj-lt"/>
              </a:rPr>
              <a:t> appartenenza </a:t>
            </a:r>
            <a:r>
              <a:rPr lang="it-IT" i="0">
                <a:solidFill>
                  <a:srgbClr val="202124"/>
                </a:solidFill>
                <a:effectLst/>
                <a:latin typeface="+mj-lt"/>
              </a:rPr>
              <a:t>di </a:t>
            </a:r>
            <a:r>
              <a:rPr lang="it-IT" b="0" i="0">
                <a:solidFill>
                  <a:srgbClr val="202124"/>
                </a:solidFill>
                <a:effectLst/>
                <a:latin typeface="+mj-lt"/>
              </a:rPr>
              <a:t>una persona a un </a:t>
            </a:r>
            <a:r>
              <a:rPr lang="it-IT" i="0">
                <a:solidFill>
                  <a:srgbClr val="202124"/>
                </a:solidFill>
                <a:effectLst/>
                <a:latin typeface="+mj-lt"/>
              </a:rPr>
              <a:t>genere</a:t>
            </a:r>
            <a:r>
              <a:rPr lang="it-IT" b="0" i="0">
                <a:solidFill>
                  <a:srgbClr val="202124"/>
                </a:solidFill>
                <a:effectLst/>
                <a:latin typeface="+mj-lt"/>
              </a:rPr>
              <a:t> con il quale essa si identifica (cioè, se si percepisce uomo, donna, o in qualcosa </a:t>
            </a:r>
            <a:r>
              <a:rPr lang="it-IT" i="0">
                <a:solidFill>
                  <a:srgbClr val="202124"/>
                </a:solidFill>
                <a:effectLst/>
                <a:latin typeface="+mj-lt"/>
              </a:rPr>
              <a:t>di</a:t>
            </a:r>
            <a:r>
              <a:rPr lang="it-IT" b="0" i="0">
                <a:solidFill>
                  <a:srgbClr val="202124"/>
                </a:solidFill>
                <a:effectLst/>
                <a:latin typeface="+mj-lt"/>
              </a:rPr>
              <a:t> diverso da queste due polarità).</a:t>
            </a:r>
            <a:r>
              <a:rPr lang="it-IT">
                <a:latin typeface="+mj-lt"/>
              </a:rPr>
              <a:t> Quando parliamo di </a:t>
            </a:r>
            <a:r>
              <a:rPr lang="it-IT" b="1">
                <a:latin typeface="+mj-lt"/>
              </a:rPr>
              <a:t>orientamento sessuale </a:t>
            </a:r>
            <a:r>
              <a:rPr lang="it-IT">
                <a:latin typeface="+mj-lt"/>
              </a:rPr>
              <a:t>ci riferiamo al</a:t>
            </a:r>
            <a:r>
              <a:rPr lang="it-IT" b="0" i="0">
                <a:solidFill>
                  <a:srgbClr val="4D5156"/>
                </a:solidFill>
                <a:effectLst/>
                <a:latin typeface="+mj-lt"/>
              </a:rPr>
              <a:t>l'attrazione emozionale, romantica e/o sessuale di una persona verso individui di sesso opposto, dello stesso sesso o entrambi.</a:t>
            </a:r>
            <a:endParaRPr lang="it-I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68358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D67113-1C5B-4DC6-8CD1-9FD78C124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LINEE GUIDA A.N.C.I. e </a:t>
            </a:r>
            <a:r>
              <a:rPr lang="it-IT" dirty="0" err="1"/>
              <a:t>D.i.Re</a:t>
            </a:r>
            <a:r>
              <a:rPr lang="it-IT" dirty="0"/>
              <a:t>. Donne in rete contro la violenza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CD47BE4-2698-4A99-A70D-C2A143353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256" y="2603499"/>
            <a:ext cx="11137187" cy="374592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/>
              <a:t>Linee Guida per l’intervento e la costruzione di rete tra i Servizi Sociali dei Comuni e i </a:t>
            </a:r>
            <a:r>
              <a:rPr lang="it-IT" b="1" dirty="0" err="1"/>
              <a:t>Cav</a:t>
            </a:r>
            <a:r>
              <a:rPr lang="it-IT" b="1" dirty="0"/>
              <a:t>:</a:t>
            </a:r>
          </a:p>
          <a:p>
            <a:pPr marL="0" indent="0">
              <a:buNone/>
            </a:pPr>
            <a:r>
              <a:rPr lang="it-IT" dirty="0"/>
              <a:t>sono uno strumento operativo a livello nazionale destinato ad operatori ed operatrici dei servizi sociali che si trovano a supportare una donna vittima di maltrattamento.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/>
              <a:t>Definizioni di violenza di genere e di stereotipi culturali e sociali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/>
              <a:t>Ciclo della violenza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/>
              <a:t>Come riconoscere la violenza maschile contro le donne                 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/>
              <a:t>Conflitto e violenza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/>
              <a:t>La valutazione del rischio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/>
              <a:t>La violenza domestica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/>
              <a:t>Il lavoro di rete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/>
              <a:t>Gli uomini maltrattanti</a:t>
            </a:r>
          </a:p>
          <a:p>
            <a:pPr>
              <a:buFont typeface="Arial" panose="020B0604020202020204" pitchFamily="34" charset="0"/>
              <a:buChar char="•"/>
            </a:pPr>
            <a:endParaRPr lang="it-IT" b="1" dirty="0"/>
          </a:p>
          <a:p>
            <a:pPr marL="0" indent="0">
              <a:buNone/>
            </a:pPr>
            <a:endParaRPr lang="it-IT" b="1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E273708-D06E-4D4C-BFB5-CA0B94D05D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243" y="3524037"/>
            <a:ext cx="2866490" cy="3141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766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FC5797-5B03-4029-943F-9A77E4FE3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CENTRO ANTIVIOLENZA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D6E699-788B-4E8C-AE95-5E09A5688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966" y="2414427"/>
            <a:ext cx="11578976" cy="42329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IL CAV </a:t>
            </a:r>
            <a:r>
              <a:rPr lang="it-IT" dirty="0"/>
              <a:t>è un luogo fatto di donne che accolgono altre donne vittime di una qualche forma di violenza o discriminazione. </a:t>
            </a:r>
          </a:p>
          <a:p>
            <a:pPr marL="0" indent="0">
              <a:buNone/>
            </a:pPr>
            <a:r>
              <a:rPr lang="it-IT" dirty="0"/>
              <a:t>I Centri antiviolenza riconoscono la </a:t>
            </a:r>
            <a:r>
              <a:rPr lang="it-IT" b="1" dirty="0"/>
              <a:t>natura strutturale </a:t>
            </a:r>
            <a:r>
              <a:rPr lang="it-IT" dirty="0"/>
              <a:t>della violenza, quindi non un’emergenza ma un problema radicato nella nostra società che da secoli è stata caratterizzata dal patriarcato e maschilismo. Es: delitto d’onore viene abrogato solo nel 1981 insieme al matrimonio riparatore.</a:t>
            </a:r>
          </a:p>
          <a:p>
            <a:pPr marL="0" indent="0">
              <a:buNone/>
            </a:pPr>
            <a:r>
              <a:rPr lang="it-IT" dirty="0"/>
              <a:t>I Centri antiviolenza hanno un </a:t>
            </a:r>
            <a:r>
              <a:rPr lang="it-IT" b="1" dirty="0"/>
              <a:t>ruolo politico </a:t>
            </a:r>
            <a:r>
              <a:rPr lang="it-IT" dirty="0"/>
              <a:t>nel senso che quello che accade a livello interpersonale e prevalentemente all’interno delle mura domestiche riguarda non solo la donna vittima di violenza ma tutte le donne e tutta la comunità.</a:t>
            </a:r>
          </a:p>
          <a:p>
            <a:pPr marL="0" indent="0">
              <a:buNone/>
            </a:pPr>
            <a:r>
              <a:rPr lang="it-IT" b="1" dirty="0"/>
              <a:t>I </a:t>
            </a:r>
            <a:r>
              <a:rPr lang="it-IT" b="1" dirty="0" err="1"/>
              <a:t>Cav</a:t>
            </a:r>
            <a:r>
              <a:rPr lang="it-IT" b="1" dirty="0"/>
              <a:t> </a:t>
            </a:r>
            <a:r>
              <a:rPr lang="it-IT" dirty="0"/>
              <a:t>iniziano ad organizzarsi a partire dagli anni </a:t>
            </a:r>
            <a:r>
              <a:rPr lang="it-IT" b="1" dirty="0"/>
              <a:t>60/70 </a:t>
            </a:r>
            <a:r>
              <a:rPr lang="it-IT" dirty="0"/>
              <a:t>traendo origine dai movimenti delle donne e dall’esperienza del femminismo.</a:t>
            </a:r>
          </a:p>
          <a:p>
            <a:pPr marL="0" indent="0">
              <a:buNone/>
            </a:pPr>
            <a:r>
              <a:rPr lang="it-IT" dirty="0"/>
              <a:t>I </a:t>
            </a:r>
            <a:r>
              <a:rPr lang="it-IT" dirty="0" err="1"/>
              <a:t>Cav</a:t>
            </a:r>
            <a:r>
              <a:rPr lang="it-IT" dirty="0"/>
              <a:t> non sono solo luoghi di accoglienza ma veri e propri </a:t>
            </a:r>
            <a:r>
              <a:rPr lang="it-IT" b="1" dirty="0"/>
              <a:t>«laboratori sociali» </a:t>
            </a:r>
            <a:r>
              <a:rPr lang="it-IT" dirty="0"/>
              <a:t>in cui si sperimentano relazioni virtuose tra donne, saperi, conoscenze e progettualità.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703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E74B51-2AC5-4F71-AD71-BA8D3AFDB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METODOLOGIA DEL CAV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071968-8FC5-4958-98B4-543B1E8A4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708" y="2603500"/>
            <a:ext cx="11106364" cy="4054154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E</a:t>
            </a:r>
            <a:r>
              <a:rPr lang="it-IT" b="1" dirty="0"/>
              <a:t>’ la relazione </a:t>
            </a:r>
            <a:r>
              <a:rPr lang="it-IT" dirty="0"/>
              <a:t>fra la donna che ascolta e la donna che racconta </a:t>
            </a:r>
            <a:r>
              <a:rPr lang="it-IT" b="1" dirty="0"/>
              <a:t>il tramite </a:t>
            </a:r>
            <a:r>
              <a:rPr lang="it-IT" dirty="0"/>
              <a:t>che permette a quest’ultima di raggiungere un cambiamento di realizzazione di sé. </a:t>
            </a:r>
          </a:p>
          <a:p>
            <a:pPr marL="0" indent="0">
              <a:buNone/>
            </a:pPr>
            <a:r>
              <a:rPr lang="it-IT" dirty="0"/>
              <a:t>Ogni azione (denuncia, separazione, attivazione di servizi, </a:t>
            </a:r>
            <a:r>
              <a:rPr lang="it-IT" dirty="0" err="1"/>
              <a:t>ecc</a:t>
            </a:r>
            <a:r>
              <a:rPr lang="it-IT" dirty="0"/>
              <a:t>) viene intrapresa solo con il consenso della donna e si lavora sempre a suo vantaggio.</a:t>
            </a:r>
          </a:p>
          <a:p>
            <a:pPr marL="0" indent="0">
              <a:buNone/>
            </a:pPr>
            <a:r>
              <a:rPr lang="it-IT" dirty="0"/>
              <a:t>La metodologia del </a:t>
            </a:r>
            <a:r>
              <a:rPr lang="it-IT" dirty="0" err="1"/>
              <a:t>Cav</a:t>
            </a:r>
            <a:r>
              <a:rPr lang="it-IT" dirty="0"/>
              <a:t> si basa sul rafforzamento dell’identità personale e sul ritrovare una nuova autodeterminazione costruita grazie alla rete di risorse proprie e della comunità.</a:t>
            </a:r>
          </a:p>
          <a:p>
            <a:pPr marL="0" indent="0">
              <a:buNone/>
            </a:pPr>
            <a:r>
              <a:rPr lang="it-IT" dirty="0"/>
              <a:t>L’</a:t>
            </a:r>
            <a:r>
              <a:rPr lang="it-IT" b="1" dirty="0"/>
              <a:t>obiettivo</a:t>
            </a:r>
            <a:r>
              <a:rPr lang="it-IT" dirty="0"/>
              <a:t> del </a:t>
            </a:r>
            <a:r>
              <a:rPr lang="it-IT" dirty="0" err="1"/>
              <a:t>Cav</a:t>
            </a:r>
            <a:r>
              <a:rPr lang="it-IT" dirty="0"/>
              <a:t> non è che la donna segua un percorso di uscita dalla violenza o faccia la denuncia ma è dare supporto, informazioni, validare la sua esperienza e trovare una soluzione sia se decida di allontanarsi o meno.</a:t>
            </a:r>
          </a:p>
          <a:p>
            <a:pPr marL="0" indent="0">
              <a:buNone/>
            </a:pPr>
            <a:r>
              <a:rPr lang="it-IT" dirty="0"/>
              <a:t>Aspettare </a:t>
            </a:r>
            <a:r>
              <a:rPr lang="it-IT" b="1" dirty="0"/>
              <a:t>il suo tempo </a:t>
            </a:r>
            <a:r>
              <a:rPr lang="it-IT" dirty="0"/>
              <a:t>non il nostro, costruire </a:t>
            </a:r>
            <a:r>
              <a:rPr lang="it-IT" b="1" dirty="0"/>
              <a:t>il suo progetto </a:t>
            </a:r>
            <a:r>
              <a:rPr lang="it-IT" dirty="0"/>
              <a:t>non il nostro, perché se non condiviso ma subito finirà per non reggerlo.</a:t>
            </a:r>
          </a:p>
        </p:txBody>
      </p:sp>
    </p:spTree>
    <p:extLst>
      <p:ext uri="{BB962C8B-B14F-4D97-AF65-F5344CB8AC3E}">
        <p14:creationId xmlns:p14="http://schemas.microsoft.com/office/powerpoint/2010/main" val="2589399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D2BA7E-D696-4982-897E-D68178E13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REQUISITI DEL CAV – DGR 1631/2018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8334D8C-E87F-49A8-AC9D-64EF9CC19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982" y="2603500"/>
            <a:ext cx="11250202" cy="4064428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Il </a:t>
            </a:r>
            <a:r>
              <a:rPr lang="it-IT" b="1" dirty="0" err="1"/>
              <a:t>Cav</a:t>
            </a:r>
            <a:r>
              <a:rPr lang="it-IT" b="1" dirty="0"/>
              <a:t> è accoglie a titolo gratuito e indipendentemente dal luogo di residenza donne vittime di violenza.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Il </a:t>
            </a:r>
            <a:r>
              <a:rPr lang="it-IT" dirty="0" err="1"/>
              <a:t>Cav</a:t>
            </a:r>
            <a:r>
              <a:rPr lang="it-IT" dirty="0"/>
              <a:t> adotta una propria </a:t>
            </a:r>
            <a:r>
              <a:rPr lang="it-IT" b="1" dirty="0"/>
              <a:t>Carta dei Servizi </a:t>
            </a:r>
            <a:r>
              <a:rPr lang="it-IT" dirty="0"/>
              <a:t>garantendo accoglienza con giorni ed orari stabiliti.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Il </a:t>
            </a:r>
            <a:r>
              <a:rPr lang="it-IT" dirty="0" err="1"/>
              <a:t>cav</a:t>
            </a:r>
            <a:r>
              <a:rPr lang="it-IT" dirty="0"/>
              <a:t> si avvale di </a:t>
            </a:r>
            <a:r>
              <a:rPr lang="it-IT" b="1" dirty="0"/>
              <a:t>personale femminile adeguatamente formato </a:t>
            </a:r>
            <a:r>
              <a:rPr lang="it-IT" dirty="0"/>
              <a:t>sul tema della violenza di genere. </a:t>
            </a:r>
            <a:r>
              <a:rPr lang="it-IT" b="1" dirty="0"/>
              <a:t>L’identificazione di genere </a:t>
            </a:r>
            <a:r>
              <a:rPr lang="it-IT" dirty="0"/>
              <a:t>che implica un rimando positivo al proprio genere di appartenenza è l’elemento peculiare della </a:t>
            </a:r>
            <a:r>
              <a:rPr lang="it-IT" dirty="0" err="1"/>
              <a:t>medotodologia</a:t>
            </a:r>
            <a:r>
              <a:rPr lang="it-IT" dirty="0"/>
              <a:t> di lavoro del cav.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/>
              <a:t>Non è consentito l’accesso al </a:t>
            </a:r>
            <a:r>
              <a:rPr lang="it-IT" b="1" dirty="0" err="1"/>
              <a:t>cav</a:t>
            </a:r>
            <a:r>
              <a:rPr lang="it-IT" b="1" dirty="0"/>
              <a:t> agli autori di violenza e maltrattamenti.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Al personale del </a:t>
            </a:r>
            <a:r>
              <a:rPr lang="it-IT" dirty="0" err="1"/>
              <a:t>Cav</a:t>
            </a:r>
            <a:r>
              <a:rPr lang="it-IT" dirty="0"/>
              <a:t> è fatto </a:t>
            </a:r>
            <a:r>
              <a:rPr lang="it-IT" b="1" dirty="0"/>
              <a:t>divieto di applicare tecniche di mediazione familiare</a:t>
            </a:r>
            <a:r>
              <a:rPr lang="it-IT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Il </a:t>
            </a:r>
            <a:r>
              <a:rPr lang="it-IT" dirty="0" err="1"/>
              <a:t>Cav</a:t>
            </a:r>
            <a:r>
              <a:rPr lang="it-IT" dirty="0"/>
              <a:t> </a:t>
            </a:r>
            <a:r>
              <a:rPr lang="it-IT" b="1" dirty="0"/>
              <a:t>non è una struttura dedicata alla risoluzione di situazioni emergenziali</a:t>
            </a:r>
            <a:r>
              <a:rPr lang="it-IT" dirty="0"/>
              <a:t>, a tal fine sono previsti giorni e orari di apertura. Proprio per questo deve essere collegato al numero nazionale </a:t>
            </a:r>
            <a:r>
              <a:rPr lang="it-IT" b="1" dirty="0"/>
              <a:t>1522.                                                </a:t>
            </a:r>
            <a:r>
              <a:rPr lang="it-IT" dirty="0"/>
              <a:t>Per emergenze occorre </a:t>
            </a:r>
            <a:r>
              <a:rPr lang="it-IT" b="1" dirty="0"/>
              <a:t>chiamare il 112.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Il </a:t>
            </a:r>
            <a:r>
              <a:rPr lang="it-IT" dirty="0" err="1"/>
              <a:t>cav</a:t>
            </a:r>
            <a:r>
              <a:rPr lang="it-IT" dirty="0"/>
              <a:t> garantisce anonimato e riservatezza.</a:t>
            </a:r>
          </a:p>
        </p:txBody>
      </p:sp>
    </p:spTree>
    <p:extLst>
      <p:ext uri="{BB962C8B-B14F-4D97-AF65-F5344CB8AC3E}">
        <p14:creationId xmlns:p14="http://schemas.microsoft.com/office/powerpoint/2010/main" val="2894779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D77617-AE19-4B54-98FF-823B5D71C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SERVIZI MINIMI GARANTITI DEL CAV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081209-E98C-4894-8F55-E5D7A44B5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612" y="2414427"/>
            <a:ext cx="11126912" cy="422267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it-IT" b="1" dirty="0"/>
              <a:t>Ascolto e Accoglienza telefonica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/>
              <a:t>Colloqui di accoglienza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/>
              <a:t>Informazioni e consulenza legale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/>
              <a:t>Consulenza psicologica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/>
              <a:t>Valutazione del rischio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/>
              <a:t>Orientamento al lavoro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/>
              <a:t>Orientamento all’autonomia abitativa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/>
              <a:t>Gruppi di sostegno, di parola, di auto-aiuto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/>
              <a:t>Supporto ai/</a:t>
            </a:r>
            <a:r>
              <a:rPr lang="it-IT" b="1" dirty="0" err="1"/>
              <a:t>lle</a:t>
            </a:r>
            <a:r>
              <a:rPr lang="it-IT" b="1" dirty="0"/>
              <a:t> figli/e delle donne vittime di violenza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/>
              <a:t>Ospitalità nella casa di emergenza o case rifugio</a:t>
            </a:r>
          </a:p>
          <a:p>
            <a:pPr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06789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riunioni ione">
  <a:themeElements>
    <a:clrScheme name="Sala riunioni ione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Sala riunioni 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riunioni 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1514</TotalTime>
  <Words>1953</Words>
  <Application>Microsoft Office PowerPoint</Application>
  <PresentationFormat>Widescreen</PresentationFormat>
  <Paragraphs>133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3" baseType="lpstr">
      <vt:lpstr>Arial</vt:lpstr>
      <vt:lpstr>Century Gothic</vt:lpstr>
      <vt:lpstr>Wingdings</vt:lpstr>
      <vt:lpstr>Wingdings 3</vt:lpstr>
      <vt:lpstr>Sala riunioni ione</vt:lpstr>
      <vt:lpstr>IL CENTRO ANTIVIOLENZA  </vt:lpstr>
      <vt:lpstr>DIRITTI UMANI delle donne in Italia</vt:lpstr>
      <vt:lpstr>ABBIAMO TUTTI GLI STRUMENTI?</vt:lpstr>
      <vt:lpstr>Linguaggio condiviso e specifico </vt:lpstr>
      <vt:lpstr>LINEE GUIDA A.N.C.I. e D.i.Re. Donne in rete contro la violenza</vt:lpstr>
      <vt:lpstr>CENTRO ANTIVIOLENZA</vt:lpstr>
      <vt:lpstr>METODOLOGIA DEL CAV</vt:lpstr>
      <vt:lpstr>REQUISITI DEL CAV – DGR 1631/2018</vt:lpstr>
      <vt:lpstr>SERVIZI MINIMI GARANTITI DEL CAV</vt:lpstr>
      <vt:lpstr>Differenza tra conflitto e violenza</vt:lpstr>
      <vt:lpstr>CICLO DELLA VIOLENZA -3 FASI</vt:lpstr>
      <vt:lpstr>SINTOMI E CONSEGUENZE PSICOFISICHE SULLE DONNE</vt:lpstr>
      <vt:lpstr>LA VALUTAZIONE DEL RISCHIO</vt:lpstr>
      <vt:lpstr>LA VALUTAZIONE DEL RISCHIO</vt:lpstr>
      <vt:lpstr>SERVIZI DI PROTEZIONE E TUTELA</vt:lpstr>
      <vt:lpstr>SERVIZI DI PROTEZIONE E TUTELA</vt:lpstr>
      <vt:lpstr>IL CAV E IL LAVORO DI RETE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RETE TERRITORIALE DI PROTEZIONE E  ACCOGLIENZA</dc:title>
  <dc:creator>Elisa</dc:creator>
  <cp:lastModifiedBy>Elisa Giusti</cp:lastModifiedBy>
  <cp:revision>135</cp:revision>
  <dcterms:created xsi:type="dcterms:W3CDTF">2019-02-20T16:01:12Z</dcterms:created>
  <dcterms:modified xsi:type="dcterms:W3CDTF">2021-06-10T13:57:07Z</dcterms:modified>
</cp:coreProperties>
</file>