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80" r:id="rId7"/>
    <p:sldId id="281" r:id="rId8"/>
    <p:sldId id="282" r:id="rId9"/>
    <p:sldId id="279" r:id="rId10"/>
    <p:sldId id="261" r:id="rId11"/>
    <p:sldId id="266" r:id="rId12"/>
    <p:sldId id="271" r:id="rId13"/>
    <p:sldId id="267" r:id="rId14"/>
    <p:sldId id="264" r:id="rId15"/>
    <p:sldId id="273" r:id="rId16"/>
    <p:sldId id="275" r:id="rId17"/>
    <p:sldId id="268" r:id="rId18"/>
    <p:sldId id="269" r:id="rId19"/>
    <p:sldId id="277" r:id="rId2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91" autoAdjust="0"/>
  </p:normalViewPr>
  <p:slideViewPr>
    <p:cSldViewPr>
      <p:cViewPr varScale="1">
        <p:scale>
          <a:sx n="102" d="100"/>
          <a:sy n="102" d="100"/>
        </p:scale>
        <p:origin x="-24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ttotito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F254E830-FF47-4934-8D6E-BBEAB4923B3A}" type="datetimeFigureOut">
              <a:rPr lang="it-IT" smtClean="0"/>
              <a:pPr/>
              <a:t>10/06/2021</a:t>
            </a:fld>
            <a:endParaRPr lang="it-IT"/>
          </a:p>
        </p:txBody>
      </p:sp>
      <p:sp>
        <p:nvSpPr>
          <p:cNvPr id="17" name="Segnaposto piè di pagina 16"/>
          <p:cNvSpPr>
            <a:spLocks noGrp="1"/>
          </p:cNvSpPr>
          <p:nvPr>
            <p:ph type="ftr" sz="quarter" idx="11"/>
          </p:nvPr>
        </p:nvSpPr>
        <p:spPr/>
        <p:txBody>
          <a:bodyPr/>
          <a:lstStyle/>
          <a:p>
            <a:endParaRPr lang="it-IT"/>
          </a:p>
        </p:txBody>
      </p:sp>
      <p:sp>
        <p:nvSpPr>
          <p:cNvPr id="7" name="Connettore 1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egnaposto numero diapositiva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9C0C6D1-B26A-47BB-B3C5-58F58CE03C0D}" type="slidenum">
              <a:rPr lang="it-IT" smtClean="0"/>
              <a:pPr/>
              <a:t>‹N›</a:t>
            </a:fld>
            <a:endParaRPr lang="it-IT"/>
          </a:p>
        </p:txBody>
      </p:sp>
      <p:sp>
        <p:nvSpPr>
          <p:cNvPr id="8" name="Titolo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F254E830-FF47-4934-8D6E-BBEAB4923B3A}" type="datetimeFigureOut">
              <a:rPr lang="it-IT" smtClean="0"/>
              <a:pPr/>
              <a:t>10/06/2021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9C0C6D1-B26A-47BB-B3C5-58F58CE03C0D}"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2"/>
      </p:bgRef>
    </p:bg>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ttore 1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6915912" y="3009901"/>
            <a:ext cx="457200" cy="441325"/>
          </a:xfrm>
        </p:spPr>
        <p:txBody>
          <a:bodyPr/>
          <a:lstStyle/>
          <a:p>
            <a:fld id="{49C0C6D1-B26A-47BB-B3C5-58F58CE03C0D}" type="slidenum">
              <a:rPr lang="it-IT" smtClean="0"/>
              <a:pPr/>
              <a:t>‹N›</a:t>
            </a:fld>
            <a:endParaRPr lang="it-IT"/>
          </a:p>
        </p:txBody>
      </p:sp>
      <p:sp>
        <p:nvSpPr>
          <p:cNvPr id="3" name="Segnaposto testo verticale 2"/>
          <p:cNvSpPr>
            <a:spLocks noGrp="1"/>
          </p:cNvSpPr>
          <p:nvPr>
            <p:ph type="body" orient="vert" idx="1"/>
          </p:nvPr>
        </p:nvSpPr>
        <p:spPr>
          <a:xfrm>
            <a:off x="304800" y="304800"/>
            <a:ext cx="6553200" cy="5821366"/>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F254E830-FF47-4934-8D6E-BBEAB4923B3A}" type="datetimeFigureOut">
              <a:rPr lang="it-IT" smtClean="0"/>
              <a:pPr/>
              <a:t>10/06/2021</a:t>
            </a:fld>
            <a:endParaRPr lang="it-IT"/>
          </a:p>
        </p:txBody>
      </p:sp>
      <p:sp>
        <p:nvSpPr>
          <p:cNvPr id="5" name="Segnaposto piè di pagina 4"/>
          <p:cNvSpPr>
            <a:spLocks noGrp="1"/>
          </p:cNvSpPr>
          <p:nvPr>
            <p:ph type="ftr" sz="quarter" idx="11"/>
          </p:nvPr>
        </p:nvSpPr>
        <p:spPr/>
        <p:txBody>
          <a:bodyPr/>
          <a:lstStyle/>
          <a:p>
            <a:endParaRPr lang="it-IT"/>
          </a:p>
        </p:txBody>
      </p:sp>
      <p:sp>
        <p:nvSpPr>
          <p:cNvPr id="2" name="Titolo verticale 1"/>
          <p:cNvSpPr>
            <a:spLocks noGrp="1"/>
          </p:cNvSpPr>
          <p:nvPr>
            <p:ph type="title" orient="vert"/>
          </p:nvPr>
        </p:nvSpPr>
        <p:spPr>
          <a:xfrm>
            <a:off x="7391400" y="304801"/>
            <a:ext cx="1447800" cy="5851525"/>
          </a:xfrm>
        </p:spPr>
        <p:txBody>
          <a:bodyPr vert="eaVert"/>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solidFill>
                  <a:schemeClr val="accent3">
                    <a:shade val="75000"/>
                  </a:schemeClr>
                </a:solidFill>
              </a:defRPr>
            </a:lvl1p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F254E830-FF47-4934-8D6E-BBEAB4923B3A}" type="datetimeFigureOut">
              <a:rPr lang="it-IT" smtClean="0"/>
              <a:pPr/>
              <a:t>10/06/2021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4361688" y="1026372"/>
            <a:ext cx="457200" cy="441325"/>
          </a:xfrm>
        </p:spPr>
        <p:txBody>
          <a:bodyPr/>
          <a:lstStyle/>
          <a:p>
            <a:fld id="{49C0C6D1-B26A-47BB-B3C5-58F58CE03C0D}" type="slidenum">
              <a:rPr lang="it-IT" smtClean="0"/>
              <a:pPr/>
              <a:t>‹N›</a:t>
            </a:fld>
            <a:endParaRPr lang="it-IT"/>
          </a:p>
        </p:txBody>
      </p:sp>
      <p:sp>
        <p:nvSpPr>
          <p:cNvPr id="8" name="Segnaposto contenuto 7"/>
          <p:cNvSpPr>
            <a:spLocks noGrp="1"/>
          </p:cNvSpPr>
          <p:nvPr>
            <p:ph sz="quarter" idx="1"/>
          </p:nvPr>
        </p:nvSpPr>
        <p:spPr>
          <a:xfrm>
            <a:off x="301752" y="1527048"/>
            <a:ext cx="850392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3" name="Rettangolo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ttangolo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egnaposto piè di pagina 4"/>
          <p:cNvSpPr>
            <a:spLocks noGrp="1"/>
          </p:cNvSpPr>
          <p:nvPr>
            <p:ph type="ftr" sz="quarter" idx="11"/>
          </p:nvPr>
        </p:nvSpPr>
        <p:spPr/>
        <p:txBody>
          <a:bodyPr/>
          <a:lstStyle/>
          <a:p>
            <a:endParaRPr lang="it-IT"/>
          </a:p>
        </p:txBody>
      </p:sp>
      <p:sp>
        <p:nvSpPr>
          <p:cNvPr id="4" name="Segnaposto data 3"/>
          <p:cNvSpPr>
            <a:spLocks noGrp="1"/>
          </p:cNvSpPr>
          <p:nvPr>
            <p:ph type="dt" sz="half" idx="10"/>
          </p:nvPr>
        </p:nvSpPr>
        <p:spPr/>
        <p:txBody>
          <a:bodyPr/>
          <a:lstStyle/>
          <a:p>
            <a:fld id="{F254E830-FF47-4934-8D6E-BBEAB4923B3A}" type="datetimeFigureOut">
              <a:rPr lang="it-IT" smtClean="0"/>
              <a:pPr/>
              <a:t>10/06/2021</a:t>
            </a:fld>
            <a:endParaRPr lang="it-IT"/>
          </a:p>
        </p:txBody>
      </p:sp>
      <p:sp>
        <p:nvSpPr>
          <p:cNvPr id="8" name="Connettore 1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9C0C6D1-B26A-47BB-B3C5-58F58CE03C0D}" type="slidenum">
              <a:rPr lang="it-IT" smtClean="0"/>
              <a:pPr/>
              <a:t>‹N›</a:t>
            </a:fld>
            <a:endParaRPr lang="it-IT"/>
          </a:p>
        </p:txBody>
      </p:sp>
      <p:sp>
        <p:nvSpPr>
          <p:cNvPr id="2" name="Titolo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301752" y="228600"/>
            <a:ext cx="8534400" cy="758952"/>
          </a:xfrm>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a:xfrm>
            <a:off x="5791200" y="6409944"/>
            <a:ext cx="3044952" cy="365760"/>
          </a:xfrm>
        </p:spPr>
        <p:txBody>
          <a:bodyPr/>
          <a:lstStyle/>
          <a:p>
            <a:fld id="{F254E830-FF47-4934-8D6E-BBEAB4923B3A}" type="datetimeFigureOut">
              <a:rPr lang="it-IT" smtClean="0"/>
              <a:pPr/>
              <a:t>10/06/2021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9C0C6D1-B26A-47BB-B3C5-58F58CE03C0D}" type="slidenum">
              <a:rPr lang="it-IT" smtClean="0"/>
              <a:pPr/>
              <a:t>‹N›</a:t>
            </a:fld>
            <a:endParaRPr lang="it-IT"/>
          </a:p>
        </p:txBody>
      </p:sp>
      <p:sp>
        <p:nvSpPr>
          <p:cNvPr id="8" name="Connettore 1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egnaposto contenuto 9"/>
          <p:cNvSpPr>
            <a:spLocks noGrp="1"/>
          </p:cNvSpPr>
          <p:nvPr>
            <p:ph sz="half" idx="1"/>
          </p:nvPr>
        </p:nvSpPr>
        <p:spPr>
          <a:xfrm>
            <a:off x="301752"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contenuto 11"/>
          <p:cNvSpPr>
            <a:spLocks noGrp="1"/>
          </p:cNvSpPr>
          <p:nvPr>
            <p:ph sz="half" idx="2"/>
          </p:nvPr>
        </p:nvSpPr>
        <p:spPr>
          <a:xfrm>
            <a:off x="4800600"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1">
        <a:schemeClr val="bg2"/>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ttango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ttango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ttango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F254E830-FF47-4934-8D6E-BBEAB4923B3A}" type="datetimeFigureOut">
              <a:rPr lang="it-IT" smtClean="0"/>
              <a:pPr/>
              <a:t>10/06/2021</a:t>
            </a:fld>
            <a:endParaRPr lang="it-IT"/>
          </a:p>
        </p:txBody>
      </p:sp>
      <p:sp>
        <p:nvSpPr>
          <p:cNvPr id="8" name="Segnaposto piè di pagina 7"/>
          <p:cNvSpPr>
            <a:spLocks noGrp="1"/>
          </p:cNvSpPr>
          <p:nvPr>
            <p:ph type="ftr" sz="quarter" idx="11"/>
          </p:nvPr>
        </p:nvSpPr>
        <p:spPr>
          <a:xfrm>
            <a:off x="304800" y="6409944"/>
            <a:ext cx="3581400" cy="365760"/>
          </a:xfrm>
        </p:spPr>
        <p:txBody>
          <a:bodyPr/>
          <a:lstStyle/>
          <a:p>
            <a:endParaRPr lang="it-IT"/>
          </a:p>
        </p:txBody>
      </p:sp>
      <p:sp>
        <p:nvSpPr>
          <p:cNvPr id="15" name="Connettore 1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egnaposto contenuto 23"/>
          <p:cNvSpPr>
            <a:spLocks noGrp="1"/>
          </p:cNvSpPr>
          <p:nvPr>
            <p:ph sz="quarter" idx="2"/>
          </p:nvPr>
        </p:nvSpPr>
        <p:spPr>
          <a:xfrm>
            <a:off x="301752" y="2471383"/>
            <a:ext cx="4041648" cy="3818404"/>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6" name="Segnaposto contenuto 25"/>
          <p:cNvSpPr>
            <a:spLocks noGrp="1"/>
          </p:cNvSpPr>
          <p:nvPr>
            <p:ph sz="quarter" idx="4"/>
          </p:nvPr>
        </p:nvSpPr>
        <p:spPr>
          <a:xfrm>
            <a:off x="4800600" y="2471383"/>
            <a:ext cx="4038600" cy="382219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Oval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egnaposto numero diapositiva 8"/>
          <p:cNvSpPr>
            <a:spLocks noGrp="1"/>
          </p:cNvSpPr>
          <p:nvPr>
            <p:ph type="sldNum" sz="quarter" idx="12"/>
          </p:nvPr>
        </p:nvSpPr>
        <p:spPr>
          <a:xfrm>
            <a:off x="4343400" y="1042416"/>
            <a:ext cx="457200" cy="441325"/>
          </a:xfrm>
        </p:spPr>
        <p:txBody>
          <a:bodyPr/>
          <a:lstStyle>
            <a:lvl1pPr algn="ctr">
              <a:defRPr/>
            </a:lvl1pPr>
          </a:lstStyle>
          <a:p>
            <a:fld id="{49C0C6D1-B26A-47BB-B3C5-58F58CE03C0D}" type="slidenum">
              <a:rPr lang="it-IT" smtClean="0"/>
              <a:pPr/>
              <a:t>‹N›</a:t>
            </a:fld>
            <a:endParaRPr lang="it-IT"/>
          </a:p>
        </p:txBody>
      </p:sp>
      <p:sp>
        <p:nvSpPr>
          <p:cNvPr id="23" name="Titolo 22"/>
          <p:cNvSpPr>
            <a:spLocks noGrp="1"/>
          </p:cNvSpPr>
          <p:nvPr>
            <p:ph type="title"/>
          </p:nvPr>
        </p:nvSpPr>
        <p:spPr/>
        <p:txBody>
          <a:bodyPr rtlCol="0" anchor="b" anchorCtr="0"/>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F254E830-FF47-4934-8D6E-BBEAB4923B3A}" type="datetimeFigureOut">
              <a:rPr lang="it-IT" smtClean="0"/>
              <a:pPr/>
              <a:t>10/06/2021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a:xfrm>
            <a:off x="4343400" y="1036020"/>
            <a:ext cx="457200" cy="441325"/>
          </a:xfrm>
        </p:spPr>
        <p:txBody>
          <a:bodyPr/>
          <a:lstStyle/>
          <a:p>
            <a:fld id="{49C0C6D1-B26A-47BB-B3C5-58F58CE03C0D}"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ttangolo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ttangolo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egnaposto data 1"/>
          <p:cNvSpPr>
            <a:spLocks noGrp="1"/>
          </p:cNvSpPr>
          <p:nvPr>
            <p:ph type="dt" sz="half" idx="10"/>
          </p:nvPr>
        </p:nvSpPr>
        <p:spPr/>
        <p:txBody>
          <a:bodyPr/>
          <a:lstStyle/>
          <a:p>
            <a:fld id="{F254E830-FF47-4934-8D6E-BBEAB4923B3A}" type="datetimeFigureOut">
              <a:rPr lang="it-IT" smtClean="0"/>
              <a:pPr/>
              <a:t>10/06/2021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9C0C6D1-B26A-47BB-B3C5-58F58CE03C0D}"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9" name="Rettangolo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ttango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Rettangolo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ttore 1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egnaposto contenuto 19"/>
          <p:cNvSpPr>
            <a:spLocks noGrp="1"/>
          </p:cNvSpPr>
          <p:nvPr>
            <p:ph sz="quarter" idx="1"/>
          </p:nvPr>
        </p:nvSpPr>
        <p:spPr>
          <a:xfrm>
            <a:off x="3124200" y="685800"/>
            <a:ext cx="5638800" cy="5410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Oval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9C0C6D1-B26A-47BB-B3C5-58F58CE03C0D}" type="slidenum">
              <a:rPr lang="it-IT" smtClean="0"/>
              <a:pPr/>
              <a:t>‹N›</a:t>
            </a:fld>
            <a:endParaRPr lang="it-IT"/>
          </a:p>
        </p:txBody>
      </p:sp>
      <p:sp>
        <p:nvSpPr>
          <p:cNvPr id="21" name="Rettangolo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p:txBody>
          <a:bodyPr/>
          <a:lstStyle/>
          <a:p>
            <a:fld id="{F254E830-FF47-4934-8D6E-BBEAB4923B3A}" type="datetimeFigureOut">
              <a:rPr lang="it-IT" smtClean="0"/>
              <a:pPr/>
              <a:t>10/06/2021</a:t>
            </a:fld>
            <a:endParaRPr lang="it-IT"/>
          </a:p>
        </p:txBody>
      </p:sp>
      <p:sp>
        <p:nvSpPr>
          <p:cNvPr id="6" name="Segnaposto piè di pagina 5"/>
          <p:cNvSpPr>
            <a:spLocks noGrp="1"/>
          </p:cNvSpPr>
          <p:nvPr>
            <p:ph type="ftr" sz="quarter" idx="11"/>
          </p:nvPr>
        </p:nvSpPr>
        <p:spPr>
          <a:xfrm>
            <a:off x="301752" y="6410848"/>
            <a:ext cx="3383280" cy="365760"/>
          </a:xfrm>
        </p:spPr>
        <p:txBody>
          <a:bodyPr/>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1" name="Connettore 1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tangolo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ttangolo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p>
            <a:fld id="{49C0C6D1-B26A-47BB-B3C5-58F58CE03C0D}" type="slidenum">
              <a:rPr lang="it-IT" smtClean="0"/>
              <a:pPr/>
              <a:t>‹N›</a:t>
            </a:fld>
            <a:endParaRPr lang="it-IT"/>
          </a:p>
        </p:txBody>
      </p:sp>
      <p:sp>
        <p:nvSpPr>
          <p:cNvPr id="2" name="Tito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3000375" y="609600"/>
            <a:ext cx="5867400" cy="4267200"/>
          </a:xfrm>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22" name="Rettangolo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a:xfrm>
            <a:off x="5788152" y="6404984"/>
            <a:ext cx="3044952" cy="365760"/>
          </a:xfrm>
        </p:spPr>
        <p:txBody>
          <a:bodyPr/>
          <a:lstStyle/>
          <a:p>
            <a:fld id="{F254E830-FF47-4934-8D6E-BBEAB4923B3A}" type="datetimeFigureOut">
              <a:rPr lang="it-IT" smtClean="0"/>
              <a:pPr/>
              <a:t>10/06/2021</a:t>
            </a:fld>
            <a:endParaRPr lang="it-IT"/>
          </a:p>
        </p:txBody>
      </p:sp>
      <p:sp>
        <p:nvSpPr>
          <p:cNvPr id="6" name="Segnaposto piè di pagina 5"/>
          <p:cNvSpPr>
            <a:spLocks noGrp="1"/>
          </p:cNvSpPr>
          <p:nvPr>
            <p:ph type="ftr" sz="quarter" idx="11"/>
          </p:nvPr>
        </p:nvSpPr>
        <p:spPr>
          <a:xfrm>
            <a:off x="301752" y="6410848"/>
            <a:ext cx="3584448" cy="365760"/>
          </a:xfrm>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egnaposto dat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254E830-FF47-4934-8D6E-BBEAB4923B3A}" type="datetimeFigureOut">
              <a:rPr lang="it-IT" smtClean="0"/>
              <a:pPr/>
              <a:t>10/06/2021</a:t>
            </a:fld>
            <a:endParaRPr lang="it-IT"/>
          </a:p>
        </p:txBody>
      </p:sp>
      <p:sp>
        <p:nvSpPr>
          <p:cNvPr id="3" name="Segnaposto piè di pagina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t-IT"/>
          </a:p>
        </p:txBody>
      </p:sp>
      <p:sp>
        <p:nvSpPr>
          <p:cNvPr id="8" name="Rettangolo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ttore 1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9C0C6D1-B26A-47BB-B3C5-58F58CE03C0D}" type="slidenum">
              <a:rPr lang="it-IT" smtClean="0"/>
              <a:pPr/>
              <a:t>‹N›</a:t>
            </a:fld>
            <a:endParaRPr lang="it-IT"/>
          </a:p>
        </p:txBody>
      </p:sp>
      <p:sp>
        <p:nvSpPr>
          <p:cNvPr id="22" name="Segnaposto titolo 21"/>
          <p:cNvSpPr>
            <a:spLocks noGrp="1"/>
          </p:cNvSpPr>
          <p:nvPr>
            <p:ph type="title"/>
          </p:nvPr>
        </p:nvSpPr>
        <p:spPr>
          <a:xfrm>
            <a:off x="301752" y="228600"/>
            <a:ext cx="8534400" cy="758952"/>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gazzettaufficiale.it/atto/serie_generale/caricaDettaglioAtto/originario?atto.dataPubblicazioneGazzetta=2013-09-23&amp;atto.codiceRedazionale=13G00149&amp;elenco30giorni=fals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642910" y="2786058"/>
            <a:ext cx="7000924" cy="3286148"/>
          </a:xfrm>
        </p:spPr>
        <p:txBody>
          <a:bodyPr>
            <a:normAutofit fontScale="70000" lnSpcReduction="20000"/>
          </a:bodyPr>
          <a:lstStyle/>
          <a:p>
            <a:r>
              <a:rPr lang="it-IT" dirty="0" smtClean="0"/>
              <a:t>Il Servizio Sociale Ospedaliero </a:t>
            </a:r>
          </a:p>
          <a:p>
            <a:r>
              <a:rPr lang="it-IT" dirty="0" smtClean="0"/>
              <a:t>nella Rete Antiviolenza </a:t>
            </a:r>
            <a:r>
              <a:rPr lang="it-IT" dirty="0" err="1" smtClean="0"/>
              <a:t>MaceratesE</a:t>
            </a:r>
            <a:r>
              <a:rPr lang="it-IT" dirty="0" smtClean="0"/>
              <a:t>: </a:t>
            </a:r>
          </a:p>
          <a:p>
            <a:r>
              <a:rPr lang="it-IT" dirty="0" smtClean="0"/>
              <a:t>DOMANDE UTILI PER MIGLIORARE L’OPERATIVITA’ </a:t>
            </a:r>
          </a:p>
          <a:p>
            <a:r>
              <a:rPr lang="it-IT" dirty="0" smtClean="0"/>
              <a:t>SENZA RITARDI</a:t>
            </a:r>
          </a:p>
          <a:p>
            <a:pPr algn="l"/>
            <a:endParaRPr lang="it-IT" dirty="0" smtClean="0"/>
          </a:p>
          <a:p>
            <a:r>
              <a:rPr lang="it-IT" b="0" dirty="0" smtClean="0"/>
              <a:t>Protocollo d’intesa di contrasto della violenza di genere </a:t>
            </a:r>
          </a:p>
          <a:p>
            <a:r>
              <a:rPr lang="it-IT" b="0" dirty="0" smtClean="0"/>
              <a:t>prefettura </a:t>
            </a:r>
            <a:r>
              <a:rPr lang="it-IT" b="0" dirty="0" err="1" smtClean="0"/>
              <a:t>mc</a:t>
            </a:r>
            <a:r>
              <a:rPr lang="it-IT" b="0" dirty="0" smtClean="0"/>
              <a:t> - 24/7/2019</a:t>
            </a:r>
          </a:p>
          <a:p>
            <a:endParaRPr lang="it-IT" b="0" dirty="0" smtClean="0"/>
          </a:p>
          <a:p>
            <a:r>
              <a:rPr lang="it-IT" b="0" dirty="0" smtClean="0"/>
              <a:t>ASUR DG 560 del 27 settembre 2017 “Linee di indirizzo: la cura e la presa in carico della persona che ha subito violenza”</a:t>
            </a:r>
          </a:p>
          <a:p>
            <a:endParaRPr lang="it-IT" b="0" dirty="0" smtClean="0"/>
          </a:p>
          <a:p>
            <a:r>
              <a:rPr lang="it-IT" b="0" dirty="0" smtClean="0"/>
              <a:t>Protocolli operativi ASUR MARCHE av3 maltrattamenti- violenza sessuale adulto maggiorenne</a:t>
            </a:r>
          </a:p>
          <a:p>
            <a:pPr algn="l"/>
            <a:endParaRPr lang="it-IT" dirty="0" smtClean="0"/>
          </a:p>
          <a:p>
            <a:pPr algn="l"/>
            <a:endParaRPr lang="it-IT" dirty="0" smtClean="0"/>
          </a:p>
          <a:p>
            <a:r>
              <a:rPr lang="it-IT" dirty="0" smtClean="0"/>
              <a:t>   </a:t>
            </a:r>
          </a:p>
          <a:p>
            <a:pPr algn="r">
              <a:spcBef>
                <a:spcPct val="0"/>
              </a:spcBef>
            </a:pPr>
            <a:r>
              <a:rPr lang="it-IT" altLang="it-IT" dirty="0" smtClean="0">
                <a:latin typeface="Ebrima" panose="02000000000000000000" pitchFamily="2" charset="0"/>
                <a:ea typeface="Ebrima" panose="02000000000000000000" pitchFamily="2" charset="0"/>
                <a:cs typeface="Ebrima" panose="02000000000000000000" pitchFamily="2" charset="0"/>
              </a:rPr>
              <a:t>Dott.ssa Ilenia </a:t>
            </a:r>
            <a:r>
              <a:rPr lang="it-IT" altLang="it-IT" dirty="0" err="1" smtClean="0">
                <a:latin typeface="Ebrima" panose="02000000000000000000" pitchFamily="2" charset="0"/>
                <a:ea typeface="Ebrima" panose="02000000000000000000" pitchFamily="2" charset="0"/>
                <a:cs typeface="Ebrima" panose="02000000000000000000" pitchFamily="2" charset="0"/>
              </a:rPr>
              <a:t>Sabbatini</a:t>
            </a:r>
            <a:endParaRPr lang="it-IT" altLang="it-IT" dirty="0" smtClean="0">
              <a:latin typeface="Ebrima" panose="02000000000000000000" pitchFamily="2" charset="0"/>
              <a:ea typeface="Ebrima" panose="02000000000000000000" pitchFamily="2" charset="0"/>
              <a:cs typeface="Ebrima" panose="02000000000000000000" pitchFamily="2" charset="0"/>
            </a:endParaRPr>
          </a:p>
          <a:p>
            <a:pPr algn="r">
              <a:spcBef>
                <a:spcPct val="0"/>
              </a:spcBef>
            </a:pPr>
            <a:r>
              <a:rPr lang="it-IT" altLang="it-IT" dirty="0" smtClean="0">
                <a:latin typeface="Ebrima" panose="02000000000000000000" pitchFamily="2" charset="0"/>
                <a:ea typeface="Ebrima" panose="02000000000000000000" pitchFamily="2" charset="0"/>
                <a:cs typeface="Ebrima" panose="02000000000000000000" pitchFamily="2" charset="0"/>
              </a:rPr>
              <a:t>Assistente Sociale Specialista ASUR MARCHE AV3</a:t>
            </a:r>
          </a:p>
          <a:p>
            <a:endParaRPr lang="it-IT" dirty="0"/>
          </a:p>
        </p:txBody>
      </p:sp>
      <p:sp>
        <p:nvSpPr>
          <p:cNvPr id="2" name="Titolo 1"/>
          <p:cNvSpPr>
            <a:spLocks noGrp="1"/>
          </p:cNvSpPr>
          <p:nvPr>
            <p:ph type="ctrTitle"/>
          </p:nvPr>
        </p:nvSpPr>
        <p:spPr/>
        <p:txBody>
          <a:bodyPr>
            <a:normAutofit fontScale="90000"/>
          </a:bodyPr>
          <a:lstStyle/>
          <a:p>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sz="3100" dirty="0" smtClean="0"/>
              <a:t>10 giugno 2021 - Sostenere le donne: </a:t>
            </a:r>
            <a:br>
              <a:rPr lang="it-IT" sz="3100" dirty="0" smtClean="0"/>
            </a:br>
            <a:r>
              <a:rPr lang="it-IT" sz="3100" dirty="0" smtClean="0"/>
              <a:t>                                     Il territorio che fa rete</a:t>
            </a:r>
            <a:r>
              <a:rPr lang="it-IT" dirty="0" smtClean="0"/>
              <a:t/>
            </a:r>
            <a:br>
              <a:rPr lang="it-IT" dirty="0" smtClean="0"/>
            </a:br>
            <a:endParaRPr lang="it-IT" dirty="0"/>
          </a:p>
        </p:txBody>
      </p:sp>
      <p:pic>
        <p:nvPicPr>
          <p:cNvPr id="4" name="Picture 2" descr="C:\Users\isabbatini\Desktop\INVITI GRAFICI AD EVENTI SOCIALI\logo area vasta 3.PNG"/>
          <p:cNvPicPr>
            <a:picLocks noChangeAspect="1" noChangeArrowheads="1"/>
          </p:cNvPicPr>
          <p:nvPr/>
        </p:nvPicPr>
        <p:blipFill>
          <a:blip r:embed="rId2"/>
          <a:srcRect/>
          <a:stretch>
            <a:fillRect/>
          </a:stretch>
        </p:blipFill>
        <p:spPr bwMode="auto">
          <a:xfrm>
            <a:off x="7740352" y="5559859"/>
            <a:ext cx="1143160" cy="543001"/>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a:r>
            <a:br>
              <a:rPr lang="it-IT" dirty="0" smtClean="0"/>
            </a:br>
            <a:r>
              <a:rPr lang="it-IT" dirty="0" smtClean="0"/>
              <a:t/>
            </a:r>
            <a:br>
              <a:rPr lang="it-IT" dirty="0" smtClean="0"/>
            </a:br>
            <a:r>
              <a:rPr lang="it-IT" sz="2200" dirty="0" smtClean="0"/>
              <a:t>QUALI PRESTAZIONI COMPIE  LA </a:t>
            </a:r>
            <a:r>
              <a:rPr lang="it-IT" sz="2200" dirty="0" err="1" smtClean="0"/>
              <a:t>COLL</a:t>
            </a:r>
            <a:r>
              <a:rPr lang="it-IT" sz="2200" dirty="0" smtClean="0"/>
              <a:t>. PROF. </a:t>
            </a:r>
            <a:r>
              <a:rPr lang="it-IT" sz="2200" dirty="0" err="1" smtClean="0"/>
              <a:t>A.S.O.</a:t>
            </a:r>
            <a:r>
              <a:rPr lang="it-IT" sz="2200" dirty="0" smtClean="0"/>
              <a:t/>
            </a:r>
            <a:br>
              <a:rPr lang="it-IT" sz="2200" dirty="0" smtClean="0"/>
            </a:br>
            <a:r>
              <a:rPr lang="it-IT" sz="2200" dirty="0" smtClean="0"/>
              <a:t> NELL’ AREA RELAZIONALE?</a:t>
            </a:r>
            <a:endParaRPr lang="it-IT" sz="2200" dirty="0"/>
          </a:p>
        </p:txBody>
      </p:sp>
      <p:sp>
        <p:nvSpPr>
          <p:cNvPr id="3" name="Segnaposto contenuto 2"/>
          <p:cNvSpPr>
            <a:spLocks noGrp="1"/>
          </p:cNvSpPr>
          <p:nvPr>
            <p:ph sz="quarter" idx="1"/>
          </p:nvPr>
        </p:nvSpPr>
        <p:spPr>
          <a:xfrm>
            <a:off x="179512" y="1196752"/>
            <a:ext cx="8626160" cy="4902296"/>
          </a:xfrm>
        </p:spPr>
        <p:txBody>
          <a:bodyPr>
            <a:noAutofit/>
          </a:bodyPr>
          <a:lstStyle/>
          <a:p>
            <a:pPr marL="0" indent="0">
              <a:buNone/>
            </a:pPr>
            <a:r>
              <a:rPr lang="it-IT" sz="1400" dirty="0" smtClean="0"/>
              <a:t>Donna, con figli o senza</a:t>
            </a:r>
          </a:p>
          <a:p>
            <a:r>
              <a:rPr lang="it-IT" sz="1400" dirty="0" smtClean="0"/>
              <a:t>    1.  Analisi della domanda implicita o esplicita e studio del caso con il personale sanitario</a:t>
            </a:r>
          </a:p>
          <a:p>
            <a:r>
              <a:rPr lang="it-IT" sz="1400" dirty="0" smtClean="0"/>
              <a:t>2. Primo colloquio di filtro con la donna, con o senza figli, per invio ad altro servizio o presa in carico </a:t>
            </a:r>
          </a:p>
          <a:p>
            <a:r>
              <a:rPr lang="it-IT" sz="1400" dirty="0" smtClean="0"/>
              <a:t>    3. Ricerca, analisi e valutazione della documentazione specifica (storia clinica precedente, eventuali accessi ripetuti in PS, Valutazione rischio escalation violenza, prove, Denuncia AG)</a:t>
            </a:r>
          </a:p>
          <a:p>
            <a:r>
              <a:rPr lang="it-IT" sz="1400" dirty="0" smtClean="0"/>
              <a:t>    4. </a:t>
            </a:r>
          </a:p>
          <a:p>
            <a:r>
              <a:rPr lang="it-IT" sz="1400" dirty="0" smtClean="0"/>
              <a:t>    a) ricerca risorse/o orientamento </a:t>
            </a:r>
            <a:r>
              <a:rPr lang="it-IT" sz="1400" dirty="0" err="1" smtClean="0"/>
              <a:t>attivita'</a:t>
            </a:r>
            <a:r>
              <a:rPr lang="it-IT" sz="1400" dirty="0" smtClean="0"/>
              <a:t> specifiche </a:t>
            </a:r>
          </a:p>
          <a:p>
            <a:r>
              <a:rPr lang="it-IT" sz="1400" dirty="0" smtClean="0"/>
              <a:t>    b) attivazione, cooperazione con la Rete territoriale  delle risorse/servizi (MMG, Servizi Sociali Comunali, CAV, </a:t>
            </a:r>
          </a:p>
          <a:p>
            <a:r>
              <a:rPr lang="it-IT" sz="1400" dirty="0" smtClean="0"/>
              <a:t>    5. Colloquio di </a:t>
            </a:r>
            <a:r>
              <a:rPr lang="it-IT" sz="1400" dirty="0" err="1" smtClean="0"/>
              <a:t>counselling</a:t>
            </a:r>
            <a:r>
              <a:rPr lang="it-IT" sz="1400" dirty="0" smtClean="0"/>
              <a:t>/sostegno/valutazione/informativo su servizi territoriali/registrazione dichiarazione </a:t>
            </a:r>
            <a:r>
              <a:rPr lang="it-IT" sz="1400" dirty="0" err="1" smtClean="0"/>
              <a:t>concenso</a:t>
            </a:r>
            <a:r>
              <a:rPr lang="it-IT" sz="1400" dirty="0" smtClean="0"/>
              <a:t> ad essere presa in carico dal Consultorio </a:t>
            </a:r>
            <a:r>
              <a:rPr lang="it-IT" sz="1400" dirty="0" err="1" smtClean="0"/>
              <a:t>Fmailiare</a:t>
            </a:r>
            <a:r>
              <a:rPr lang="it-IT" sz="1400" dirty="0" smtClean="0"/>
              <a:t>/CAV -restituzione </a:t>
            </a:r>
          </a:p>
          <a:p>
            <a:r>
              <a:rPr lang="it-IT" sz="1400" dirty="0" smtClean="0"/>
              <a:t>    6. Mediazione familiare e dei conflitti emersi in PS o in U.O. – </a:t>
            </a:r>
            <a:r>
              <a:rPr lang="it-IT" sz="1400" dirty="0" err="1" smtClean="0"/>
              <a:t>attivaizone</a:t>
            </a:r>
            <a:r>
              <a:rPr lang="it-IT" sz="1400" dirty="0" smtClean="0"/>
              <a:t> di mediatore linguistico-culturale</a:t>
            </a:r>
          </a:p>
          <a:p>
            <a:r>
              <a:rPr lang="it-IT" sz="1400" dirty="0" smtClean="0"/>
              <a:t>7.  Progetto  d'intervento:  ricerca </a:t>
            </a:r>
          </a:p>
          <a:p>
            <a:r>
              <a:rPr lang="it-IT" sz="1400" dirty="0" smtClean="0"/>
              <a:t>    8. Equipe, collaborazioni, coordinamento, valutazioni con Referente Codice Rosa AV3, Bed Manager DMO  e  referenti  territoriali (scolastici,   educativi,   sociosanitari,   psicoterapeutici, legali, altro) </a:t>
            </a:r>
          </a:p>
          <a:p>
            <a:r>
              <a:rPr lang="it-IT" sz="1400" dirty="0" smtClean="0"/>
              <a:t>    9. Relazione sociale  per invio ai Servizi Territoriali competenti</a:t>
            </a:r>
          </a:p>
          <a:p>
            <a:r>
              <a:rPr lang="it-IT" sz="1400" dirty="0" smtClean="0"/>
              <a:t>    10. Progetto di dimissione con cure domiciliari, semiresidenziali o residenziali: elaborazione,  stesura, verifica nel </a:t>
            </a:r>
            <a:r>
              <a:rPr lang="it-IT" sz="1400" dirty="0" err="1" smtClean="0"/>
              <a:t>followup</a:t>
            </a:r>
            <a:r>
              <a:rPr lang="it-IT" sz="1400" dirty="0" smtClean="0"/>
              <a:t> </a:t>
            </a:r>
            <a:r>
              <a:rPr lang="it-IT" sz="1400" dirty="0" err="1" smtClean="0"/>
              <a:t>postricovero</a:t>
            </a:r>
            <a:endParaRPr lang="it-IT" sz="1400" dirty="0" smtClean="0"/>
          </a:p>
          <a:p>
            <a:r>
              <a:rPr lang="it-IT" sz="1400" dirty="0" smtClean="0"/>
              <a:t>11. Consulenza di Servizio Sociale Ospedaliero nella </a:t>
            </a:r>
            <a:r>
              <a:rPr lang="it-IT" sz="1400" dirty="0"/>
              <a:t>cartella </a:t>
            </a:r>
            <a:r>
              <a:rPr lang="it-IT" sz="1400" dirty="0" smtClean="0"/>
              <a:t>sociosanitaria  U.O. ove la paziente è degente</a:t>
            </a:r>
          </a:p>
          <a:p>
            <a:pPr>
              <a:buNone/>
            </a:pPr>
            <a:r>
              <a:rPr lang="it-IT" sz="1400" b="1" u="sng" dirty="0" smtClean="0">
                <a:hlinkClick r:id="rId2" tooltip="Vai al sito della Gazzetta Ufficiale"/>
              </a:rPr>
              <a:t>Decreto 2 agosto 2013, n. 106</a:t>
            </a:r>
            <a:r>
              <a:rPr lang="it-IT" sz="1400" dirty="0" smtClean="0"/>
              <a:t>,</a:t>
            </a:r>
          </a:p>
          <a:p>
            <a:endParaRPr lang="it-IT" sz="1400" dirty="0" smtClean="0"/>
          </a:p>
          <a:p>
            <a:endParaRPr lang="it-IT" sz="1400" dirty="0" smtClean="0"/>
          </a:p>
          <a:p>
            <a:endParaRPr lang="it-IT" sz="1400" dirty="0" smtClean="0"/>
          </a:p>
          <a:p>
            <a:endParaRPr lang="it-IT" sz="1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relazione A.S.O. con la  Donna in OBI o Ricovero ospedaliero</a:t>
            </a:r>
            <a:endParaRPr lang="it-IT" dirty="0"/>
          </a:p>
        </p:txBody>
      </p:sp>
      <p:sp>
        <p:nvSpPr>
          <p:cNvPr id="3" name="Segnaposto contenuto 2"/>
          <p:cNvSpPr>
            <a:spLocks noGrp="1"/>
          </p:cNvSpPr>
          <p:nvPr>
            <p:ph sz="quarter" idx="1"/>
          </p:nvPr>
        </p:nvSpPr>
        <p:spPr/>
        <p:txBody>
          <a:bodyPr>
            <a:normAutofit lnSpcReduction="10000"/>
          </a:bodyPr>
          <a:lstStyle/>
          <a:p>
            <a:endParaRPr lang="it-IT" b="1" dirty="0" smtClean="0"/>
          </a:p>
          <a:p>
            <a:r>
              <a:rPr lang="it-IT" dirty="0" smtClean="0"/>
              <a:t>Se presenti i figli minori, si concorda con la pediatria il ricovero appropriato</a:t>
            </a:r>
          </a:p>
          <a:p>
            <a:r>
              <a:rPr lang="it-IT" dirty="0" smtClean="0"/>
              <a:t>Verifica dei consensi, anamnesi, circostanze dell’aggressione: modalità (cause e mezzi di produzione delle lesioni)</a:t>
            </a:r>
          </a:p>
          <a:p>
            <a:r>
              <a:rPr lang="it-IT" dirty="0" smtClean="0"/>
              <a:t>Visione delle consulenze mediche specialistiche/esame obiettivo – raccolta prove</a:t>
            </a:r>
          </a:p>
          <a:p>
            <a:r>
              <a:rPr lang="it-IT" dirty="0" smtClean="0"/>
              <a:t>Consultazione di psicologia ospedaliera</a:t>
            </a:r>
          </a:p>
          <a:p>
            <a:r>
              <a:rPr lang="it-IT" dirty="0" smtClean="0"/>
              <a:t>Colloqui di servizio sociale ospedaliero</a:t>
            </a:r>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Buone prassi</a:t>
            </a:r>
            <a:endParaRPr lang="it-IT" dirty="0"/>
          </a:p>
        </p:txBody>
      </p:sp>
      <p:sp>
        <p:nvSpPr>
          <p:cNvPr id="3" name="Segnaposto contenuto 2"/>
          <p:cNvSpPr>
            <a:spLocks noGrp="1"/>
          </p:cNvSpPr>
          <p:nvPr>
            <p:ph sz="quarter" idx="1"/>
          </p:nvPr>
        </p:nvSpPr>
        <p:spPr/>
        <p:txBody>
          <a:bodyPr>
            <a:normAutofit fontScale="25000" lnSpcReduction="20000"/>
          </a:bodyPr>
          <a:lstStyle/>
          <a:p>
            <a:r>
              <a:rPr lang="it-IT" sz="4800" b="1" dirty="0" smtClean="0"/>
              <a:t>COSA FARE CON DONNA SOLA?</a:t>
            </a:r>
            <a:endParaRPr lang="it-IT" sz="4800" dirty="0" smtClean="0"/>
          </a:p>
          <a:p>
            <a:r>
              <a:rPr lang="it-IT" sz="4800" dirty="0" smtClean="0"/>
              <a:t>Se ci si trova nella situazione di rischio non elevato, l’operatore sanitario  informa direttamente la donna della possibilità di rivolgersi  al Centro Antiviolenza SOS DONNA  e al Consultorio Familiare, le consegna un opuscolo informativo e può, con il suo consenso, inviare direttamente una comunicazione prima della dimissione.</a:t>
            </a:r>
          </a:p>
          <a:p>
            <a:endParaRPr lang="it-IT" sz="4800" dirty="0" smtClean="0"/>
          </a:p>
          <a:p>
            <a:endParaRPr lang="it-IT" sz="4800" b="1" dirty="0" smtClean="0"/>
          </a:p>
          <a:p>
            <a:r>
              <a:rPr lang="it-IT" sz="4800" b="1" dirty="0" smtClean="0"/>
              <a:t>COSA FARE CON DONNA CON MINORI AL SEGUITO?</a:t>
            </a:r>
            <a:endParaRPr lang="it-IT" sz="4800" dirty="0" smtClean="0"/>
          </a:p>
          <a:p>
            <a:endParaRPr lang="it-IT" sz="4800" dirty="0" smtClean="0"/>
          </a:p>
          <a:p>
            <a:pPr lvl="0"/>
            <a:r>
              <a:rPr lang="it-IT" sz="4800" b="1" dirty="0" smtClean="0"/>
              <a:t>In questo caso l’operatore sanitario (Medico PS) propone alla donna la possibilità di rimanere in osservazione breve intensiva OBI o in ambiente ospedaliero (reparto...)</a:t>
            </a:r>
            <a:endParaRPr lang="it-IT" sz="4800" dirty="0" smtClean="0"/>
          </a:p>
          <a:p>
            <a:r>
              <a:rPr lang="it-IT" sz="4800" dirty="0" smtClean="0"/>
              <a:t>Qualora durante il colloquio acquisisca informazioni rilevanti, aggiuntive o  diverse da quelle precedentemente dichiarate, l’Assistente Sociale informa il medico e le trascrive in cartella sociosanitaria.</a:t>
            </a:r>
          </a:p>
          <a:p>
            <a:endParaRPr lang="it-IT" sz="4800" b="1" dirty="0" smtClean="0"/>
          </a:p>
          <a:p>
            <a:r>
              <a:rPr lang="it-IT" sz="4800" b="1" dirty="0" smtClean="0"/>
              <a:t>Qualora la donna non ha condizioni di sicurezza nel ritorno a domicilio, si ricerca congiuntamente  con il consenso della donna e i Servizi interessati una sistemazione sicura.</a:t>
            </a:r>
            <a:endParaRPr lang="it-IT" sz="4800" dirty="0" smtClean="0"/>
          </a:p>
          <a:p>
            <a:endParaRPr lang="it-IT" sz="4800" dirty="0" smtClean="0"/>
          </a:p>
          <a:p>
            <a:pPr lvl="0"/>
            <a:r>
              <a:rPr lang="it-IT" sz="4800" b="1" dirty="0" smtClean="0"/>
              <a:t>-Messa in sicurezza presso un domicilio privato</a:t>
            </a:r>
            <a:r>
              <a:rPr lang="it-IT" sz="4800" dirty="0" smtClean="0"/>
              <a:t> dopo valutazione della adeguatezza della risorsa familiare o amicale indicata dalla donna con i </a:t>
            </a:r>
            <a:r>
              <a:rPr lang="it-IT" sz="4800" dirty="0" err="1" smtClean="0"/>
              <a:t>Serivizi</a:t>
            </a:r>
            <a:r>
              <a:rPr lang="it-IT" sz="4800" dirty="0" smtClean="0"/>
              <a:t> Sociali Comunali;</a:t>
            </a:r>
          </a:p>
          <a:p>
            <a:pPr lvl="0"/>
            <a:r>
              <a:rPr lang="it-IT" sz="4800" b="1" dirty="0" smtClean="0"/>
              <a:t>-Messa in  sicurezza presso  struttura pubblica  </a:t>
            </a:r>
            <a:r>
              <a:rPr lang="it-IT" sz="4800" dirty="0" smtClean="0"/>
              <a:t>dopo ricerca telefonica al numero regionale  della disponibilità presso  la Casa di Emergenza a valenza regionale per n. 4 giorni  o altra struttura territoriale disponibile (ogni territorio verificherà se è necessario chiedere al Comune di residenza della donna l’assenso preventivo all’ingresso nella struttura di accoglienza, se diversa da Pesaro, o  e’ sufficiente comunicazione successiva alla messa in sicurezza).</a:t>
            </a:r>
          </a:p>
          <a:p>
            <a:pPr marL="0" indent="0">
              <a:buNone/>
            </a:pPr>
            <a:r>
              <a:rPr lang="it-IT" sz="4800" dirty="0" smtClean="0"/>
              <a:t>Si raccolgono le dichiarazioni seguenti:</a:t>
            </a:r>
          </a:p>
          <a:p>
            <a:pPr marL="0" indent="0">
              <a:buNone/>
            </a:pPr>
            <a:endParaRPr lang="it-IT" sz="4800" dirty="0" smtClean="0"/>
          </a:p>
          <a:p>
            <a:pPr lvl="0"/>
            <a:r>
              <a:rPr lang="it-IT" sz="4800" dirty="0" smtClean="0"/>
              <a:t>Dichiarazione di accettazione della donna di essere collocata in sicurezza</a:t>
            </a:r>
          </a:p>
          <a:p>
            <a:pPr lvl="0"/>
            <a:r>
              <a:rPr lang="it-IT" sz="4800" dirty="0" smtClean="0"/>
              <a:t>Dichiarazione di avvenuta messa in sicurezza per Comune di Residenza</a:t>
            </a:r>
          </a:p>
          <a:p>
            <a:pPr lvl="0"/>
            <a:r>
              <a:rPr lang="it-IT" sz="4800" dirty="0" smtClean="0"/>
              <a:t>Dichiarazione di consenso ad essere contattata per la presa in carico da pare dei Consultori Familiari/CAV</a:t>
            </a:r>
          </a:p>
          <a:p>
            <a:pPr lvl="0"/>
            <a:endParaRPr lang="it-IT" sz="4800" dirty="0" smtClean="0"/>
          </a:p>
          <a:p>
            <a:r>
              <a:rPr lang="it-IT" sz="4800" dirty="0" smtClean="0"/>
              <a:t> </a:t>
            </a:r>
          </a:p>
          <a:p>
            <a:r>
              <a:rPr lang="it-IT" sz="4800" dirty="0" smtClean="0"/>
              <a:t> </a:t>
            </a:r>
          </a:p>
          <a:p>
            <a:r>
              <a:rPr lang="it-IT" dirty="0" smtClean="0"/>
              <a:t> </a:t>
            </a:r>
          </a:p>
          <a:p>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Dichiarazione di volontà della donna ad essere presa in carico dai Servizi Territoriali</a:t>
            </a:r>
            <a:endParaRPr lang="it-IT" dirty="0"/>
          </a:p>
        </p:txBody>
      </p:sp>
      <p:sp>
        <p:nvSpPr>
          <p:cNvPr id="3" name="Segnaposto contenuto 2"/>
          <p:cNvSpPr>
            <a:spLocks noGrp="1"/>
          </p:cNvSpPr>
          <p:nvPr>
            <p:ph sz="quarter" idx="1"/>
          </p:nvPr>
        </p:nvSpPr>
        <p:spPr/>
        <p:txBody>
          <a:bodyPr>
            <a:normAutofit fontScale="25000" lnSpcReduction="20000"/>
          </a:bodyPr>
          <a:lstStyle/>
          <a:p>
            <a:endParaRPr lang="it-IT" dirty="0" smtClean="0"/>
          </a:p>
          <a:p>
            <a:pPr algn="r"/>
            <a:r>
              <a:rPr lang="it-IT" sz="3400" dirty="0" smtClean="0"/>
              <a:t>Al Servizio </a:t>
            </a:r>
            <a:r>
              <a:rPr lang="it-IT" sz="3400" dirty="0" err="1" smtClean="0"/>
              <a:t>SocioSanitario</a:t>
            </a:r>
            <a:r>
              <a:rPr lang="it-IT" sz="3400" dirty="0" smtClean="0"/>
              <a:t> Territoriale </a:t>
            </a:r>
          </a:p>
          <a:p>
            <a:pPr algn="r"/>
            <a:r>
              <a:rPr lang="it-IT" sz="3400" dirty="0" smtClean="0"/>
              <a:t>______________________</a:t>
            </a:r>
          </a:p>
          <a:p>
            <a:pPr algn="r"/>
            <a:r>
              <a:rPr lang="it-IT" sz="3400" dirty="0" smtClean="0"/>
              <a:t>Al Servizio Sociale del Comune di</a:t>
            </a:r>
          </a:p>
          <a:p>
            <a:pPr algn="r"/>
            <a:r>
              <a:rPr lang="it-IT" sz="3400" dirty="0" smtClean="0"/>
              <a:t>__________________________</a:t>
            </a:r>
          </a:p>
          <a:p>
            <a:r>
              <a:rPr lang="it-IT" sz="3400" dirty="0" smtClean="0"/>
              <a:t>Oggetto: </a:t>
            </a:r>
            <a:r>
              <a:rPr lang="it-IT" sz="3400" b="1" u="sng" dirty="0" smtClean="0"/>
              <a:t>Dichiarazione</a:t>
            </a:r>
          </a:p>
          <a:p>
            <a:endParaRPr lang="it-IT" sz="3400" dirty="0" smtClean="0"/>
          </a:p>
          <a:p>
            <a:r>
              <a:rPr lang="it-IT" sz="3400" dirty="0" smtClean="0"/>
              <a:t>Il/La sottoscritto/a _________________________nato/a </a:t>
            </a:r>
            <a:r>
              <a:rPr lang="it-IT" sz="3400" dirty="0" err="1" smtClean="0"/>
              <a:t>a</a:t>
            </a:r>
            <a:r>
              <a:rPr lang="it-IT" sz="3400" dirty="0" smtClean="0"/>
              <a:t> ________________il ___________________residente a _____________________________________tel. Mobile__________________________</a:t>
            </a:r>
          </a:p>
          <a:p>
            <a:r>
              <a:rPr lang="it-IT" sz="3400" dirty="0" smtClean="0"/>
              <a:t>Il/La sottoscritto/a ____________________________________nato/a </a:t>
            </a:r>
            <a:r>
              <a:rPr lang="it-IT" sz="3400" dirty="0" err="1" smtClean="0"/>
              <a:t>a</a:t>
            </a:r>
            <a:r>
              <a:rPr lang="it-IT" sz="3400" dirty="0" smtClean="0"/>
              <a:t> ______________________il _________________________________residente a _____________________________________tel. Mobile__________________________</a:t>
            </a:r>
          </a:p>
          <a:p>
            <a:r>
              <a:rPr lang="it-IT" sz="3400" dirty="0" smtClean="0"/>
              <a:t>in qualità di___________________________________degente in U.O.______________________</a:t>
            </a:r>
          </a:p>
          <a:p>
            <a:r>
              <a:rPr lang="it-IT" sz="3400" dirty="0" smtClean="0"/>
              <a:t>DICHIARA/NO </a:t>
            </a:r>
            <a:r>
              <a:rPr lang="it-IT" sz="3400" dirty="0" err="1" smtClean="0"/>
              <a:t>DI</a:t>
            </a:r>
            <a:r>
              <a:rPr lang="it-IT" sz="3400" dirty="0" smtClean="0"/>
              <a:t> ESSERE STATO/I INFORMATO/I DA</a:t>
            </a:r>
          </a:p>
          <a:p>
            <a:r>
              <a:rPr lang="it-IT" sz="3400" dirty="0" smtClean="0"/>
              <a:t> dott.___________________________U.O.  _____________________________</a:t>
            </a:r>
          </a:p>
          <a:p>
            <a:r>
              <a:rPr lang="it-IT" sz="3400" dirty="0" smtClean="0"/>
              <a:t>Assistente Sociale ______________________in servizio presso_____________________________</a:t>
            </a:r>
          </a:p>
          <a:p>
            <a:r>
              <a:rPr lang="it-IT" sz="3400" dirty="0" smtClean="0"/>
              <a:t>delle modalità di accesso alla rete dei Servizi Territoriali e </a:t>
            </a:r>
          </a:p>
          <a:p>
            <a:pPr lvl="0"/>
            <a:r>
              <a:rPr lang="it-IT" sz="3400" dirty="0" smtClean="0"/>
              <a:t>ACCONSENTE/TONO </a:t>
            </a:r>
          </a:p>
          <a:p>
            <a:pPr lvl="0"/>
            <a:r>
              <a:rPr lang="it-IT" sz="3400" dirty="0" smtClean="0"/>
              <a:t>NON ACCONSENTE/TONO ad essere contattato/i da</a:t>
            </a:r>
          </a:p>
          <a:p>
            <a:r>
              <a:rPr lang="it-IT" sz="3400" dirty="0" smtClean="0"/>
              <a:t> Servizio </a:t>
            </a:r>
            <a:r>
              <a:rPr lang="it-IT" sz="3400" dirty="0" err="1" smtClean="0"/>
              <a:t>SocioSanitario</a:t>
            </a:r>
            <a:r>
              <a:rPr lang="it-IT" sz="3400" dirty="0" smtClean="0"/>
              <a:t> territoriale_________________________di ___________________</a:t>
            </a:r>
          </a:p>
          <a:p>
            <a:r>
              <a:rPr lang="it-IT" sz="3400" dirty="0" smtClean="0"/>
              <a:t>Servizio Sociale Comunale ____________________________________________________</a:t>
            </a:r>
          </a:p>
          <a:p>
            <a:r>
              <a:rPr lang="it-IT" sz="3400" dirty="0" smtClean="0"/>
              <a:t>di ________________________________ per concordare un appuntamento.</a:t>
            </a:r>
          </a:p>
          <a:p>
            <a:r>
              <a:rPr lang="it-IT" sz="3400" dirty="0" smtClean="0"/>
              <a:t>AUTORIZZA  LA DIREZIONE MEDICA OSPEDALIERA di Macerata ove è attualmente degente il minore__________________________________ad inviare il presente documento ai Servizi territoriali competenti per assicurare la continuità assistenziale.</a:t>
            </a:r>
          </a:p>
          <a:p>
            <a:r>
              <a:rPr lang="it-IT" sz="3400" dirty="0" smtClean="0"/>
              <a:t>								                   	FIRMA</a:t>
            </a:r>
          </a:p>
          <a:p>
            <a:r>
              <a:rPr lang="it-IT" sz="3400" dirty="0" smtClean="0"/>
              <a:t>								_________________________________</a:t>
            </a:r>
          </a:p>
          <a:p>
            <a:r>
              <a:rPr lang="it-IT" sz="3400" dirty="0" smtClean="0"/>
              <a:t>								_________________________________</a:t>
            </a:r>
          </a:p>
          <a:p>
            <a:r>
              <a:rPr lang="it-IT" sz="3400" dirty="0" smtClean="0"/>
              <a:t> </a:t>
            </a:r>
          </a:p>
          <a:p>
            <a:endParaRPr lang="it-IT" sz="3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Lavoro di rete </a:t>
            </a:r>
            <a:endParaRPr lang="it-IT" dirty="0"/>
          </a:p>
        </p:txBody>
      </p:sp>
      <p:sp>
        <p:nvSpPr>
          <p:cNvPr id="3" name="Segnaposto contenuto 2"/>
          <p:cNvSpPr>
            <a:spLocks noGrp="1"/>
          </p:cNvSpPr>
          <p:nvPr>
            <p:ph sz="quarter" idx="1"/>
          </p:nvPr>
        </p:nvSpPr>
        <p:spPr/>
        <p:txBody>
          <a:bodyPr>
            <a:normAutofit/>
          </a:bodyPr>
          <a:lstStyle/>
          <a:p>
            <a:pPr lvl="0"/>
            <a:r>
              <a:rPr lang="it-IT" b="1" dirty="0" smtClean="0"/>
              <a:t>ATTIVAZIONE DEL TERRITORIO</a:t>
            </a:r>
          </a:p>
          <a:p>
            <a:pPr lvl="0"/>
            <a:r>
              <a:rPr lang="it-IT" b="1" dirty="0" smtClean="0"/>
              <a:t>Rapporti con consultori familiari/centri </a:t>
            </a:r>
            <a:r>
              <a:rPr lang="it-IT" b="1" dirty="0" smtClean="0"/>
              <a:t>antiviolenza</a:t>
            </a:r>
          </a:p>
          <a:p>
            <a:pPr lvl="0"/>
            <a:r>
              <a:rPr lang="it-IT" b="1" dirty="0" smtClean="0"/>
              <a:t>Contatti telefonici- Invio segnalazioni sociali con il consenso della donna</a:t>
            </a:r>
            <a:endParaRPr lang="it-IT" b="1" dirty="0" smtClean="0"/>
          </a:p>
          <a:p>
            <a:endParaRPr lang="it-IT" dirty="0" smtClean="0"/>
          </a:p>
          <a:p>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COLLABORAZIONE CON CONSULTORI FAMILIARI</a:t>
            </a:r>
            <a:endParaRPr lang="it-IT" dirty="0"/>
          </a:p>
        </p:txBody>
      </p:sp>
      <p:sp>
        <p:nvSpPr>
          <p:cNvPr id="3" name="Segnaposto contenuto 2"/>
          <p:cNvSpPr>
            <a:spLocks noGrp="1"/>
          </p:cNvSpPr>
          <p:nvPr>
            <p:ph sz="quarter" idx="1"/>
          </p:nvPr>
        </p:nvSpPr>
        <p:spPr/>
        <p:txBody>
          <a:bodyPr>
            <a:normAutofit fontScale="62500" lnSpcReduction="20000"/>
          </a:bodyPr>
          <a:lstStyle/>
          <a:p>
            <a:r>
              <a:rPr lang="it-IT" dirty="0" smtClean="0"/>
              <a:t>Livelli Essenziali Assistenza 2017 (G.U.18/3/2017)</a:t>
            </a:r>
          </a:p>
          <a:p>
            <a:r>
              <a:rPr lang="it-IT" b="1" dirty="0" smtClean="0"/>
              <a:t>Art. 24 </a:t>
            </a:r>
            <a:r>
              <a:rPr lang="it-IT" dirty="0" smtClean="0"/>
              <a:t>Assistenza sociosanitaria ai minori, alle donne, alle coppie, alle famiglie </a:t>
            </a:r>
          </a:p>
          <a:p>
            <a:r>
              <a:rPr lang="it-IT" b="1" dirty="0" smtClean="0"/>
              <a:t>Lettera r  </a:t>
            </a:r>
            <a:r>
              <a:rPr lang="it-IT" dirty="0" smtClean="0"/>
              <a:t>“prevenzione, individuazione precoce e assistenza nei casi di violenza di genere sessuale”</a:t>
            </a:r>
          </a:p>
          <a:p>
            <a:r>
              <a:rPr lang="it-IT" dirty="0" smtClean="0"/>
              <a:t>Dal 2019 individuano Casi Autore/Vittima (in caso di violenza subita o violenza agita)che arrivano al consultorio, e la loro rispettiva provenienza</a:t>
            </a:r>
          </a:p>
          <a:p>
            <a:pPr lvl="1"/>
            <a:r>
              <a:rPr lang="it-IT" dirty="0" smtClean="0"/>
              <a:t>dai servizi sociali (es. da comuni, enti locali, ambiti territoriali sociali, raggruppamento di comuni) </a:t>
            </a:r>
          </a:p>
          <a:p>
            <a:pPr lvl="1"/>
            <a:r>
              <a:rPr lang="it-IT" dirty="0" smtClean="0"/>
              <a:t>da tribunali o procure</a:t>
            </a:r>
          </a:p>
          <a:p>
            <a:pPr lvl="1"/>
            <a:r>
              <a:rPr lang="it-IT" dirty="0" smtClean="0"/>
              <a:t>dal PS dell’ospedale</a:t>
            </a:r>
          </a:p>
          <a:p>
            <a:pPr lvl="1"/>
            <a:r>
              <a:rPr lang="it-IT" dirty="0" smtClean="0"/>
              <a:t>dai centri antiviolenza</a:t>
            </a:r>
          </a:p>
          <a:p>
            <a:pPr lvl="1"/>
            <a:r>
              <a:rPr lang="it-IT" dirty="0" smtClean="0"/>
              <a:t>dai MMG/PLS</a:t>
            </a:r>
          </a:p>
          <a:p>
            <a:pPr lvl="1"/>
            <a:r>
              <a:rPr lang="it-IT" dirty="0" smtClean="0"/>
              <a:t>Accessi spontanei</a:t>
            </a:r>
          </a:p>
          <a:p>
            <a:pPr lvl="0"/>
            <a:r>
              <a:rPr lang="it-IT" dirty="0" smtClean="0"/>
              <a:t>casi che inviano dal consultorio, e la loro rispettiva destinazione</a:t>
            </a:r>
          </a:p>
          <a:p>
            <a:pPr lvl="1"/>
            <a:r>
              <a:rPr lang="it-IT" dirty="0" smtClean="0"/>
              <a:t>Verso i CAV</a:t>
            </a:r>
          </a:p>
          <a:p>
            <a:pPr lvl="1"/>
            <a:r>
              <a:rPr lang="it-IT" dirty="0" smtClean="0"/>
              <a:t>Verso i PS</a:t>
            </a:r>
          </a:p>
          <a:p>
            <a:pPr lvl="1"/>
            <a:r>
              <a:rPr lang="it-IT" dirty="0" smtClean="0"/>
              <a:t>Segnalazioni al tribunale/Procura</a:t>
            </a:r>
          </a:p>
          <a:p>
            <a:pPr lvl="1"/>
            <a:r>
              <a:rPr lang="it-IT" dirty="0" smtClean="0"/>
              <a:t>Agli MMG/PLS</a:t>
            </a:r>
          </a:p>
          <a:p>
            <a:endParaRPr lang="it-IT" dirty="0" smtClean="0"/>
          </a:p>
          <a:p>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2844" y="228600"/>
            <a:ext cx="8693308" cy="985822"/>
          </a:xfrm>
        </p:spPr>
        <p:txBody>
          <a:bodyPr>
            <a:noAutofit/>
          </a:bodyPr>
          <a:lstStyle/>
          <a:p>
            <a:r>
              <a:rPr lang="it-IT" sz="2000" dirty="0" smtClean="0"/>
              <a:t>Consultazione/Invio con </a:t>
            </a:r>
            <a:r>
              <a:rPr lang="it-IT" sz="2000" dirty="0" smtClean="0"/>
              <a:t>CAV MACERATA </a:t>
            </a:r>
            <a:br>
              <a:rPr lang="it-IT" sz="2000" dirty="0" smtClean="0"/>
            </a:br>
            <a:r>
              <a:rPr lang="it-IT" sz="2000" dirty="0" smtClean="0"/>
              <a:t>PIAZZA Mazzini n.36 tel.07331990133  o </a:t>
            </a:r>
            <a:r>
              <a:rPr lang="it-IT" sz="2000" dirty="0" err="1" smtClean="0"/>
              <a:t>Castelraimondo</a:t>
            </a:r>
            <a:r>
              <a:rPr lang="it-IT" sz="2000" dirty="0" smtClean="0"/>
              <a:t>/San </a:t>
            </a:r>
            <a:r>
              <a:rPr lang="it-IT" sz="2000" dirty="0" err="1" smtClean="0"/>
              <a:t>Ginesio</a:t>
            </a:r>
            <a:r>
              <a:rPr lang="it-IT" sz="2000" dirty="0" smtClean="0"/>
              <a:t>/Porto Recanati/Civitanova Marche tel. 3895878474</a:t>
            </a:r>
            <a:endParaRPr lang="it-IT" sz="2000" dirty="0"/>
          </a:p>
        </p:txBody>
      </p:sp>
      <p:pic>
        <p:nvPicPr>
          <p:cNvPr id="4" name="Segnaposto contenuto 3" descr="25_PIEGHEVOLE-SOS_page-0001.jpg"/>
          <p:cNvPicPr>
            <a:picLocks noGrp="1" noChangeAspect="1"/>
          </p:cNvPicPr>
          <p:nvPr>
            <p:ph sz="quarter" idx="1"/>
          </p:nvPr>
        </p:nvPicPr>
        <p:blipFill>
          <a:blip r:embed="rId2" cstate="print"/>
          <a:stretch>
            <a:fillRect/>
          </a:stretch>
        </p:blipFill>
        <p:spPr>
          <a:xfrm>
            <a:off x="142845" y="2178548"/>
            <a:ext cx="8858312" cy="314360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Consulenza servizio sociale ospedaliero</a:t>
            </a:r>
            <a:endParaRPr lang="it-IT" dirty="0"/>
          </a:p>
        </p:txBody>
      </p:sp>
      <p:sp>
        <p:nvSpPr>
          <p:cNvPr id="3" name="Segnaposto contenuto 2"/>
          <p:cNvSpPr>
            <a:spLocks noGrp="1"/>
          </p:cNvSpPr>
          <p:nvPr>
            <p:ph sz="quarter" idx="1"/>
          </p:nvPr>
        </p:nvSpPr>
        <p:spPr/>
        <p:txBody>
          <a:bodyPr numCol="2">
            <a:normAutofit fontScale="40000" lnSpcReduction="20000"/>
          </a:bodyPr>
          <a:lstStyle/>
          <a:p>
            <a:r>
              <a:rPr lang="it-IT" b="1" dirty="0" smtClean="0"/>
              <a:t>FATTORI SOCIALI SUPPLEMENTARI CHE INFLUENZANO LO STATO </a:t>
            </a:r>
            <a:r>
              <a:rPr lang="it-IT" b="1" dirty="0" err="1" smtClean="0"/>
              <a:t>DI</a:t>
            </a:r>
            <a:r>
              <a:rPr lang="it-IT" b="1" dirty="0" smtClean="0"/>
              <a:t> SALUTE E IL RICORSO AI SERVIZI SANITARI</a:t>
            </a:r>
            <a:endParaRPr lang="it-IT" dirty="0" smtClean="0"/>
          </a:p>
          <a:p>
            <a:endParaRPr lang="it-IT" dirty="0" smtClean="0"/>
          </a:p>
          <a:p>
            <a:endParaRPr lang="it-IT" dirty="0" smtClean="0"/>
          </a:p>
          <a:p>
            <a:r>
              <a:rPr lang="it-IT" b="1" dirty="0" smtClean="0"/>
              <a:t>Codice </a:t>
            </a:r>
            <a:r>
              <a:rPr lang="it-IT" b="1" dirty="0" smtClean="0"/>
              <a:t>ICD9-CM (CLASSIFICAZIONE INTERNAZIONALE DELLE MALATTIE)</a:t>
            </a:r>
            <a:endParaRPr lang="it-IT" dirty="0" smtClean="0"/>
          </a:p>
          <a:p>
            <a:r>
              <a:rPr lang="it-IT" b="1" dirty="0" smtClean="0"/>
              <a:t> </a:t>
            </a:r>
            <a:r>
              <a:rPr lang="it-IT" dirty="0" smtClean="0"/>
              <a:t>Trascuratezza di adulto (nutrizionale)</a:t>
            </a:r>
          </a:p>
          <a:p>
            <a:r>
              <a:rPr lang="it-IT" b="1" dirty="0" smtClean="0"/>
              <a:t>995.85</a:t>
            </a:r>
            <a:endParaRPr lang="it-IT" dirty="0" smtClean="0"/>
          </a:p>
          <a:p>
            <a:r>
              <a:rPr lang="it-IT" dirty="0" smtClean="0"/>
              <a:t>Altri abusi e trascuratezze di adulto</a:t>
            </a:r>
          </a:p>
          <a:p>
            <a:r>
              <a:rPr lang="it-IT" b="1" dirty="0" smtClean="0"/>
              <a:t>V 61.29</a:t>
            </a:r>
            <a:endParaRPr lang="it-IT" dirty="0" smtClean="0"/>
          </a:p>
          <a:p>
            <a:r>
              <a:rPr lang="it-IT" dirty="0" smtClean="0"/>
              <a:t>Altri problemi nel rapporto genitori figli</a:t>
            </a:r>
          </a:p>
          <a:p>
            <a:r>
              <a:rPr lang="it-IT" b="1" dirty="0" smtClean="0"/>
              <a:t>V61.3</a:t>
            </a:r>
            <a:endParaRPr lang="it-IT" dirty="0" smtClean="0"/>
          </a:p>
          <a:p>
            <a:r>
              <a:rPr lang="it-IT" dirty="0" smtClean="0"/>
              <a:t>Problemi con genitori anziani o con suoceri</a:t>
            </a:r>
          </a:p>
          <a:p>
            <a:r>
              <a:rPr lang="it-IT" b="1" dirty="0" smtClean="0"/>
              <a:t>V61.2</a:t>
            </a:r>
            <a:endParaRPr lang="it-IT" dirty="0" smtClean="0"/>
          </a:p>
          <a:p>
            <a:r>
              <a:rPr lang="it-IT" dirty="0" smtClean="0"/>
              <a:t>Problemi nel rapporto genitori-figli</a:t>
            </a:r>
          </a:p>
          <a:p>
            <a:r>
              <a:rPr lang="it-IT" b="1" dirty="0" smtClean="0"/>
              <a:t>V61.11</a:t>
            </a:r>
            <a:endParaRPr lang="it-IT" dirty="0" smtClean="0"/>
          </a:p>
          <a:p>
            <a:r>
              <a:rPr lang="it-IT" dirty="0" smtClean="0"/>
              <a:t>Abuso da parte del coniuge o del partner</a:t>
            </a:r>
          </a:p>
          <a:p>
            <a:r>
              <a:rPr lang="it-IT" b="1" dirty="0" smtClean="0"/>
              <a:t>V61.20</a:t>
            </a:r>
            <a:endParaRPr lang="it-IT" dirty="0" smtClean="0"/>
          </a:p>
          <a:p>
            <a:r>
              <a:rPr lang="it-IT" dirty="0" smtClean="0"/>
              <a:t>Problema nel rapporto genitori-figli non specificato</a:t>
            </a:r>
          </a:p>
          <a:p>
            <a:r>
              <a:rPr lang="it-IT" dirty="0" smtClean="0"/>
              <a:t>(comportamento del figlio, contrasto e relazione)</a:t>
            </a:r>
          </a:p>
          <a:p>
            <a:r>
              <a:rPr lang="it-IT" b="1" dirty="0" smtClean="0"/>
              <a:t>V62.4</a:t>
            </a:r>
            <a:endParaRPr lang="it-IT" dirty="0" smtClean="0"/>
          </a:p>
          <a:p>
            <a:r>
              <a:rPr lang="it-IT" dirty="0" smtClean="0"/>
              <a:t>Disadattamento sociale</a:t>
            </a:r>
          </a:p>
          <a:p>
            <a:r>
              <a:rPr lang="it-IT" b="1" dirty="0" smtClean="0"/>
              <a:t>V 61.21</a:t>
            </a:r>
            <a:endParaRPr lang="it-IT" dirty="0" smtClean="0"/>
          </a:p>
          <a:p>
            <a:r>
              <a:rPr lang="it-IT" dirty="0" smtClean="0"/>
              <a:t>Maltrattamento del bambino</a:t>
            </a:r>
          </a:p>
          <a:p>
            <a:r>
              <a:rPr lang="it-IT" b="1" dirty="0" smtClean="0"/>
              <a:t>V 61</a:t>
            </a:r>
            <a:endParaRPr lang="it-IT" dirty="0" smtClean="0"/>
          </a:p>
          <a:p>
            <a:r>
              <a:rPr lang="it-IT" dirty="0" smtClean="0"/>
              <a:t>Altri problemi familiari</a:t>
            </a:r>
          </a:p>
          <a:p>
            <a:r>
              <a:rPr lang="it-IT" b="1" dirty="0" smtClean="0"/>
              <a:t>V67.2</a:t>
            </a:r>
            <a:endParaRPr lang="it-IT" dirty="0" smtClean="0"/>
          </a:p>
          <a:p>
            <a:r>
              <a:rPr lang="it-IT" dirty="0" smtClean="0"/>
              <a:t>Problemi nel rapporto genitori figli</a:t>
            </a:r>
          </a:p>
          <a:p>
            <a:r>
              <a:rPr lang="it-IT" b="1" dirty="0" smtClean="0"/>
              <a:t> 995.51</a:t>
            </a:r>
            <a:endParaRPr lang="it-IT" dirty="0" smtClean="0"/>
          </a:p>
          <a:p>
            <a:r>
              <a:rPr lang="it-IT" dirty="0" smtClean="0"/>
              <a:t>Abuso su minore emotivo/psicologico</a:t>
            </a:r>
          </a:p>
          <a:p>
            <a:r>
              <a:rPr lang="it-IT" b="1" dirty="0" smtClean="0"/>
              <a:t>995.52</a:t>
            </a:r>
            <a:endParaRPr lang="it-IT" dirty="0" smtClean="0"/>
          </a:p>
          <a:p>
            <a:r>
              <a:rPr lang="it-IT" dirty="0" smtClean="0"/>
              <a:t>Trascuratezza di minore (nutrizionale)</a:t>
            </a:r>
          </a:p>
          <a:p>
            <a:r>
              <a:rPr lang="it-IT" b="1" dirty="0" smtClean="0"/>
              <a:t>995.53</a:t>
            </a:r>
            <a:endParaRPr lang="it-IT" dirty="0" smtClean="0"/>
          </a:p>
          <a:p>
            <a:r>
              <a:rPr lang="it-IT" dirty="0" smtClean="0"/>
              <a:t>Abuso sessuale su minore</a:t>
            </a:r>
          </a:p>
          <a:p>
            <a:r>
              <a:rPr lang="it-IT" b="1" dirty="0" smtClean="0"/>
              <a:t>995.54</a:t>
            </a:r>
            <a:endParaRPr lang="it-IT" dirty="0" smtClean="0"/>
          </a:p>
          <a:p>
            <a:r>
              <a:rPr lang="it-IT" dirty="0" smtClean="0"/>
              <a:t>Abuso fisico del minore</a:t>
            </a:r>
          </a:p>
          <a:p>
            <a:r>
              <a:rPr lang="it-IT" b="1" dirty="0" smtClean="0"/>
              <a:t>995.59</a:t>
            </a:r>
            <a:endParaRPr lang="it-IT" dirty="0" smtClean="0"/>
          </a:p>
          <a:p>
            <a:r>
              <a:rPr lang="it-IT" dirty="0" smtClean="0"/>
              <a:t>Altri abusi e trascuratezze di minori</a:t>
            </a:r>
          </a:p>
          <a:p>
            <a:r>
              <a:rPr lang="it-IT" dirty="0" smtClean="0"/>
              <a:t>(forme multiple di abuso)</a:t>
            </a:r>
          </a:p>
          <a:p>
            <a:r>
              <a:rPr lang="it-IT" b="1" dirty="0" smtClean="0"/>
              <a:t>995.8</a:t>
            </a:r>
            <a:endParaRPr lang="it-IT" dirty="0" smtClean="0"/>
          </a:p>
          <a:p>
            <a:r>
              <a:rPr lang="it-IT" dirty="0" smtClean="0"/>
              <a:t>Effetti avversi specificati non classificabili altrove</a:t>
            </a:r>
          </a:p>
          <a:p>
            <a:r>
              <a:rPr lang="it-IT" b="1" dirty="0" smtClean="0"/>
              <a:t>995.80</a:t>
            </a:r>
            <a:endParaRPr lang="it-IT" dirty="0" smtClean="0"/>
          </a:p>
          <a:p>
            <a:r>
              <a:rPr lang="it-IT" dirty="0" smtClean="0"/>
              <a:t>aggressione da persona nota</a:t>
            </a:r>
          </a:p>
          <a:p>
            <a:r>
              <a:rPr lang="it-IT" b="1" dirty="0" smtClean="0"/>
              <a:t>995.81</a:t>
            </a:r>
            <a:endParaRPr lang="it-IT" dirty="0" smtClean="0"/>
          </a:p>
          <a:p>
            <a:r>
              <a:rPr lang="it-IT" dirty="0" smtClean="0"/>
              <a:t>Sindrome dell’adulto maltrattato</a:t>
            </a:r>
          </a:p>
          <a:p>
            <a:r>
              <a:rPr lang="it-IT" dirty="0" smtClean="0"/>
              <a:t>(malmenato)</a:t>
            </a:r>
          </a:p>
          <a:p>
            <a:r>
              <a:rPr lang="it-IT" b="1" dirty="0" smtClean="0"/>
              <a:t>995.82</a:t>
            </a:r>
            <a:endParaRPr lang="it-IT" dirty="0" smtClean="0"/>
          </a:p>
          <a:p>
            <a:r>
              <a:rPr lang="it-IT" dirty="0" smtClean="0"/>
              <a:t>Abuso emotivo/psicologico di adulto</a:t>
            </a:r>
          </a:p>
          <a:p>
            <a:r>
              <a:rPr lang="it-IT" b="1" dirty="0" smtClean="0"/>
              <a:t>995.83</a:t>
            </a:r>
            <a:endParaRPr lang="it-IT" dirty="0" smtClean="0"/>
          </a:p>
          <a:p>
            <a:r>
              <a:rPr lang="it-IT" dirty="0" smtClean="0"/>
              <a:t>Abuso sessuale di adulto</a:t>
            </a:r>
          </a:p>
          <a:p>
            <a:r>
              <a:rPr lang="it-IT" b="1" dirty="0" smtClean="0"/>
              <a:t>995.84                                                                                                           </a:t>
            </a:r>
            <a:endParaRPr lang="it-IT" dirty="0" smtClean="0"/>
          </a:p>
          <a:p>
            <a:endParaRPr lang="it-IT"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sz="2700" dirty="0" smtClean="0"/>
              <a:t/>
            </a:r>
            <a:br>
              <a:rPr lang="it-IT" sz="2700" dirty="0" smtClean="0"/>
            </a:br>
            <a:r>
              <a:rPr lang="it-IT" sz="2700" dirty="0" smtClean="0"/>
              <a:t>DIRITTI E BENEFICI SOCIOSANITARI</a:t>
            </a:r>
            <a:endParaRPr lang="it-IT" sz="2700" dirty="0"/>
          </a:p>
        </p:txBody>
      </p:sp>
      <p:sp>
        <p:nvSpPr>
          <p:cNvPr id="3" name="Segnaposto contenuto 2"/>
          <p:cNvSpPr>
            <a:spLocks noGrp="1"/>
          </p:cNvSpPr>
          <p:nvPr>
            <p:ph sz="quarter" idx="1"/>
          </p:nvPr>
        </p:nvSpPr>
        <p:spPr/>
        <p:txBody>
          <a:bodyPr>
            <a:normAutofit fontScale="70000" lnSpcReduction="20000"/>
          </a:bodyPr>
          <a:lstStyle/>
          <a:p>
            <a:r>
              <a:rPr lang="it-IT" sz="2800" b="1" dirty="0" smtClean="0"/>
              <a:t>Esenzione ticket RMVG Protezione antiviolenza – </a:t>
            </a:r>
            <a:r>
              <a:rPr lang="it-IT" sz="2800" dirty="0" smtClean="0"/>
              <a:t/>
            </a:r>
            <a:br>
              <a:rPr lang="it-IT" sz="2800" dirty="0" smtClean="0"/>
            </a:br>
            <a:r>
              <a:rPr lang="it-IT" i="1" dirty="0" smtClean="0"/>
              <a:t>”</a:t>
            </a:r>
            <a:r>
              <a:rPr lang="it-IT" dirty="0" smtClean="0"/>
              <a:t> </a:t>
            </a:r>
            <a:r>
              <a:rPr lang="it-IT" dirty="0" smtClean="0"/>
              <a:t>In applicazione della DGR Marche </a:t>
            </a:r>
            <a:r>
              <a:rPr lang="it-IT" i="1" dirty="0" smtClean="0"/>
              <a:t>n.1413/2017Le strutture di Pronto Soccorso garantiscono il raccordo operativo e la comunicazione con gli altri attori della Rete regionale antiviolenza e, al fine di assicurare l’eventuale prosieguo del percorso di cura, indirizzano le donne vittime di violenza ai servizi sanitari territoriali dedicati, Consultorio Familiare o al Distretto di competenza. Al fine di assicurare la dovuta tutela e riservatezza personale, sarà il Consultorio/Distretto a farsi carico della gestione delle ulteriori prestazioni sanitarie, provvedendo direttamente alla prescrizione (inserendo il codice regionale di esenzione RMVG riportando la dicitura anonimo nei dati anagrafici della donna e degli eventuali figli minori) e della prenotazione delle visite/prestazioni sanitarie necessarie, da erogare alle vittime di violenza. Le prestazioni previste nel piano terapeutico personalizzato sono erogate senza alcuna compartecipazione alla spesa sanitaria</a:t>
            </a:r>
            <a:endParaRPr lang="it-IT" i="1" dirty="0" smtClean="0"/>
          </a:p>
          <a:p>
            <a:r>
              <a:rPr lang="it-IT" sz="2800" b="1" dirty="0" smtClean="0"/>
              <a:t>Diritto a congedo lavorativo di 90 </a:t>
            </a:r>
            <a:r>
              <a:rPr lang="it-IT" sz="2800" b="1" dirty="0" err="1" smtClean="0"/>
              <a:t>gg</a:t>
            </a:r>
            <a:endParaRPr lang="it-IT" b="1" dirty="0" smtClean="0"/>
          </a:p>
          <a:p>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ttotitolo 1"/>
          <p:cNvSpPr>
            <a:spLocks noGrp="1"/>
          </p:cNvSpPr>
          <p:nvPr>
            <p:ph type="subTitle" idx="1"/>
          </p:nvPr>
        </p:nvSpPr>
        <p:spPr>
          <a:xfrm>
            <a:off x="1371600" y="2819400"/>
            <a:ext cx="6200796" cy="2609864"/>
          </a:xfrm>
        </p:spPr>
        <p:txBody>
          <a:bodyPr>
            <a:normAutofit fontScale="85000" lnSpcReduction="20000"/>
          </a:bodyPr>
          <a:lstStyle/>
          <a:p>
            <a:r>
              <a:rPr lang="it-IT" sz="2600" dirty="0" smtClean="0"/>
              <a:t>..ma il percorso </a:t>
            </a:r>
            <a:endParaRPr lang="it-IT" sz="2600" dirty="0" smtClean="0"/>
          </a:p>
          <a:p>
            <a:r>
              <a:rPr lang="it-IT" sz="2600" dirty="0" smtClean="0"/>
              <a:t>continua INSIEME!</a:t>
            </a:r>
          </a:p>
          <a:p>
            <a:endParaRPr lang="it-IT" dirty="0" smtClean="0"/>
          </a:p>
          <a:p>
            <a:endParaRPr lang="it-IT" dirty="0" smtClean="0"/>
          </a:p>
          <a:p>
            <a:endParaRPr lang="it-IT" dirty="0" smtClean="0"/>
          </a:p>
          <a:p>
            <a:endParaRPr lang="it-IT" dirty="0" smtClean="0"/>
          </a:p>
          <a:p>
            <a:endParaRPr lang="it-IT" dirty="0" smtClean="0"/>
          </a:p>
          <a:p>
            <a:endParaRPr lang="it-IT" dirty="0" smtClean="0"/>
          </a:p>
          <a:p>
            <a:pPr algn="r">
              <a:spcBef>
                <a:spcPct val="0"/>
              </a:spcBef>
            </a:pPr>
            <a:r>
              <a:rPr lang="it-IT" altLang="it-IT" dirty="0" smtClean="0">
                <a:latin typeface="Ebrima" panose="02000000000000000000" pitchFamily="2" charset="0"/>
                <a:ea typeface="Ebrima" panose="02000000000000000000" pitchFamily="2" charset="0"/>
                <a:cs typeface="Ebrima" panose="02000000000000000000" pitchFamily="2" charset="0"/>
              </a:rPr>
              <a:t>Dott.ssa Ilenia </a:t>
            </a:r>
            <a:r>
              <a:rPr lang="it-IT" altLang="it-IT" dirty="0" err="1" smtClean="0">
                <a:latin typeface="Ebrima" panose="02000000000000000000" pitchFamily="2" charset="0"/>
                <a:ea typeface="Ebrima" panose="02000000000000000000" pitchFamily="2" charset="0"/>
                <a:cs typeface="Ebrima" panose="02000000000000000000" pitchFamily="2" charset="0"/>
              </a:rPr>
              <a:t>Sabbatini</a:t>
            </a:r>
            <a:endParaRPr lang="it-IT" altLang="it-IT" dirty="0" smtClean="0">
              <a:latin typeface="Ebrima" panose="02000000000000000000" pitchFamily="2" charset="0"/>
              <a:ea typeface="Ebrima" panose="02000000000000000000" pitchFamily="2" charset="0"/>
              <a:cs typeface="Ebrima" panose="02000000000000000000" pitchFamily="2" charset="0"/>
            </a:endParaRPr>
          </a:p>
          <a:p>
            <a:pPr algn="r">
              <a:spcBef>
                <a:spcPct val="0"/>
              </a:spcBef>
            </a:pPr>
            <a:r>
              <a:rPr lang="it-IT" altLang="it-IT" dirty="0" smtClean="0">
                <a:latin typeface="Ebrima" panose="02000000000000000000" pitchFamily="2" charset="0"/>
                <a:ea typeface="Ebrima" panose="02000000000000000000" pitchFamily="2" charset="0"/>
                <a:cs typeface="Ebrima" panose="02000000000000000000" pitchFamily="2" charset="0"/>
              </a:rPr>
              <a:t>Assistente Sociale </a:t>
            </a:r>
            <a:r>
              <a:rPr lang="it-IT" altLang="it-IT" dirty="0" smtClean="0">
                <a:latin typeface="Ebrima" panose="02000000000000000000" pitchFamily="2" charset="0"/>
                <a:ea typeface="Ebrima" panose="02000000000000000000" pitchFamily="2" charset="0"/>
                <a:cs typeface="Ebrima" panose="02000000000000000000" pitchFamily="2" charset="0"/>
              </a:rPr>
              <a:t>Specialista</a:t>
            </a:r>
          </a:p>
          <a:p>
            <a:pPr algn="r">
              <a:spcBef>
                <a:spcPct val="0"/>
              </a:spcBef>
            </a:pPr>
            <a:r>
              <a:rPr lang="it-IT" altLang="it-IT" dirty="0" smtClean="0">
                <a:latin typeface="Ebrima" panose="02000000000000000000" pitchFamily="2" charset="0"/>
                <a:ea typeface="Ebrima" panose="02000000000000000000" pitchFamily="2" charset="0"/>
                <a:cs typeface="Ebrima" panose="02000000000000000000" pitchFamily="2" charset="0"/>
              </a:rPr>
              <a:t>TEL</a:t>
            </a:r>
            <a:r>
              <a:rPr lang="it-IT" altLang="it-IT" dirty="0" err="1" smtClean="0">
                <a:latin typeface="Ebrima" panose="02000000000000000000" pitchFamily="2" charset="0"/>
                <a:ea typeface="Ebrima" panose="02000000000000000000" pitchFamily="2" charset="0"/>
                <a:cs typeface="Ebrima" panose="02000000000000000000" pitchFamily="2" charset="0"/>
              </a:rPr>
              <a:t>.07</a:t>
            </a:r>
            <a:r>
              <a:rPr lang="it-IT" altLang="it-IT" dirty="0" smtClean="0">
                <a:latin typeface="Ebrima" panose="02000000000000000000" pitchFamily="2" charset="0"/>
                <a:ea typeface="Ebrima" panose="02000000000000000000" pitchFamily="2" charset="0"/>
                <a:cs typeface="Ebrima" panose="02000000000000000000" pitchFamily="2" charset="0"/>
              </a:rPr>
              <a:t>332572458-900280-900358</a:t>
            </a:r>
            <a:endParaRPr lang="it-IT" altLang="it-IT" dirty="0" smtClean="0">
              <a:latin typeface="Ebrima" panose="02000000000000000000" pitchFamily="2" charset="0"/>
              <a:ea typeface="Ebrima" panose="02000000000000000000" pitchFamily="2" charset="0"/>
              <a:cs typeface="Ebrima" panose="02000000000000000000" pitchFamily="2" charset="0"/>
            </a:endParaRPr>
          </a:p>
          <a:p>
            <a:endParaRPr lang="it-IT" dirty="0"/>
          </a:p>
        </p:txBody>
      </p:sp>
      <p:sp>
        <p:nvSpPr>
          <p:cNvPr id="3" name="Titolo 2"/>
          <p:cNvSpPr>
            <a:spLocks noGrp="1"/>
          </p:cNvSpPr>
          <p:nvPr>
            <p:ph type="ctrTitle"/>
          </p:nvPr>
        </p:nvSpPr>
        <p:spPr/>
        <p:txBody>
          <a:bodyPr/>
          <a:lstStyle/>
          <a:p>
            <a:r>
              <a:rPr lang="it-IT" dirty="0" smtClean="0"/>
              <a:t>Grazie per l’attenzione</a:t>
            </a:r>
            <a:endParaRPr lang="it-IT" dirty="0"/>
          </a:p>
        </p:txBody>
      </p:sp>
      <p:pic>
        <p:nvPicPr>
          <p:cNvPr id="4" name="Picture 2" descr="C:\Users\isabbatini\Desktop\INVITI GRAFICI AD EVENTI SOCIALI\logo area vasta 3.PNG"/>
          <p:cNvPicPr>
            <a:picLocks noChangeAspect="1" noChangeArrowheads="1"/>
          </p:cNvPicPr>
          <p:nvPr/>
        </p:nvPicPr>
        <p:blipFill>
          <a:blip r:embed="rId2"/>
          <a:srcRect/>
          <a:stretch>
            <a:fillRect/>
          </a:stretch>
        </p:blipFill>
        <p:spPr bwMode="auto">
          <a:xfrm>
            <a:off x="6429388" y="5500702"/>
            <a:ext cx="1143160" cy="54300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 cosa serve </a:t>
            </a:r>
            <a:br>
              <a:rPr lang="it-IT" dirty="0" smtClean="0"/>
            </a:br>
            <a:r>
              <a:rPr lang="it-IT" dirty="0" smtClean="0"/>
              <a:t>il Servizio Sociale Professionale Ospedaliero?</a:t>
            </a:r>
            <a:endParaRPr lang="it-IT" dirty="0"/>
          </a:p>
        </p:txBody>
      </p:sp>
      <p:sp>
        <p:nvSpPr>
          <p:cNvPr id="3" name="Segnaposto contenuto 2"/>
          <p:cNvSpPr>
            <a:spLocks noGrp="1"/>
          </p:cNvSpPr>
          <p:nvPr>
            <p:ph sz="quarter" idx="1"/>
          </p:nvPr>
        </p:nvSpPr>
        <p:spPr>
          <a:xfrm>
            <a:off x="301752" y="1527048"/>
            <a:ext cx="8556528" cy="4830910"/>
          </a:xfrm>
        </p:spPr>
        <p:txBody>
          <a:bodyPr>
            <a:normAutofit/>
          </a:bodyPr>
          <a:lstStyle/>
          <a:p>
            <a:r>
              <a:rPr lang="it-IT" dirty="0" smtClean="0"/>
              <a:t>A curare il  </a:t>
            </a:r>
            <a:r>
              <a:rPr lang="it-IT" b="1" dirty="0" smtClean="0"/>
              <a:t>collegamento ed il coordinamento </a:t>
            </a:r>
            <a:r>
              <a:rPr lang="it-IT" dirty="0" smtClean="0"/>
              <a:t>con le attività e con gli interventi di tutti gli altri organi, centri, istituzioni e servizi, che svolgono nel settore sociale attività comunque </a:t>
            </a:r>
            <a:r>
              <a:rPr lang="it-IT" b="1" dirty="0" smtClean="0"/>
              <a:t>incidenti sullo stato di salute</a:t>
            </a:r>
            <a:r>
              <a:rPr lang="it-IT" dirty="0" smtClean="0"/>
              <a:t> delle persone degenti </a:t>
            </a:r>
            <a:r>
              <a:rPr lang="it-IT" b="1" dirty="0" smtClean="0">
                <a:solidFill>
                  <a:schemeClr val="accent1">
                    <a:lumMod val="75000"/>
                  </a:schemeClr>
                </a:solidFill>
              </a:rPr>
              <a:t>(Legge 833/78  art.1) </a:t>
            </a:r>
          </a:p>
          <a:p>
            <a:r>
              <a:rPr lang="it-IT" dirty="0" smtClean="0"/>
              <a:t>L'attività dell'assistenza sociale è rivolta a trattare, in collaborazione con il personale sanitario, con il personale di assistenza diretta e con gli altri servizi ospedalieri, i </a:t>
            </a:r>
            <a:r>
              <a:rPr lang="it-IT" b="1" dirty="0" smtClean="0"/>
              <a:t>problemi psico-sociali </a:t>
            </a:r>
            <a:r>
              <a:rPr lang="it-IT" dirty="0" smtClean="0"/>
              <a:t>degli assistiti </a:t>
            </a:r>
            <a:r>
              <a:rPr lang="it-IT" b="1" dirty="0" smtClean="0">
                <a:solidFill>
                  <a:schemeClr val="accent1">
                    <a:lumMod val="75000"/>
                  </a:schemeClr>
                </a:solidFill>
              </a:rPr>
              <a:t>(Legge132/68)</a:t>
            </a:r>
          </a:p>
          <a:p>
            <a:endParaRPr lang="it-IT" dirty="0" smtClean="0"/>
          </a:p>
          <a:p>
            <a:endParaRPr lang="it-IT" dirty="0" smtClean="0"/>
          </a:p>
          <a:p>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4282" y="228600"/>
            <a:ext cx="8621870" cy="842946"/>
          </a:xfrm>
        </p:spPr>
        <p:txBody>
          <a:bodyPr>
            <a:normAutofit fontScale="90000"/>
          </a:bodyPr>
          <a:lstStyle/>
          <a:p>
            <a:r>
              <a:rPr lang="it-IT" dirty="0" smtClean="0"/>
              <a:t> COME CURARE LA SALUTE SOCIALE </a:t>
            </a:r>
            <a:br>
              <a:rPr lang="it-IT" dirty="0" smtClean="0"/>
            </a:br>
            <a:r>
              <a:rPr lang="it-IT" dirty="0" smtClean="0"/>
              <a:t>DELLA DONNA IN OSPEDALE ?</a:t>
            </a:r>
            <a:endParaRPr lang="it-IT" dirty="0"/>
          </a:p>
        </p:txBody>
      </p:sp>
      <p:sp>
        <p:nvSpPr>
          <p:cNvPr id="3" name="Segnaposto contenuto 2"/>
          <p:cNvSpPr>
            <a:spLocks noGrp="1"/>
          </p:cNvSpPr>
          <p:nvPr>
            <p:ph sz="quarter" idx="1"/>
          </p:nvPr>
        </p:nvSpPr>
        <p:spPr/>
        <p:txBody>
          <a:bodyPr>
            <a:normAutofit/>
          </a:bodyPr>
          <a:lstStyle/>
          <a:p>
            <a:endParaRPr lang="it-IT" dirty="0" smtClean="0"/>
          </a:p>
          <a:p>
            <a:pPr lvl="0"/>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a:p>
        </p:txBody>
      </p:sp>
      <p:pic>
        <p:nvPicPr>
          <p:cNvPr id="7" name="Immagine 6" descr="Un esempio di medicina narrativa all'ospedale Binaghi di Cagliari ..."/>
          <p:cNvPicPr/>
          <p:nvPr/>
        </p:nvPicPr>
        <p:blipFill>
          <a:blip r:embed="rId2"/>
          <a:srcRect/>
          <a:stretch>
            <a:fillRect/>
          </a:stretch>
        </p:blipFill>
        <p:spPr bwMode="auto">
          <a:xfrm>
            <a:off x="2500298" y="2357430"/>
            <a:ext cx="3852881" cy="340149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Dove interviene il SSPO nella rete antiviolenza?</a:t>
            </a:r>
            <a:endParaRPr lang="it-IT" dirty="0"/>
          </a:p>
        </p:txBody>
      </p:sp>
      <p:sp>
        <p:nvSpPr>
          <p:cNvPr id="3" name="Segnaposto contenuto 2"/>
          <p:cNvSpPr>
            <a:spLocks noGrp="1"/>
          </p:cNvSpPr>
          <p:nvPr>
            <p:ph sz="quarter" idx="1"/>
          </p:nvPr>
        </p:nvSpPr>
        <p:spPr/>
        <p:txBody>
          <a:bodyPr>
            <a:normAutofit fontScale="70000" lnSpcReduction="20000"/>
          </a:bodyPr>
          <a:lstStyle/>
          <a:p>
            <a:pPr algn="just"/>
            <a:r>
              <a:rPr lang="it-IT" b="1" dirty="0" smtClean="0"/>
              <a:t>Nell’Area Integrazione </a:t>
            </a:r>
            <a:r>
              <a:rPr lang="it-IT" b="1" dirty="0" err="1" smtClean="0"/>
              <a:t>SocioSanitaria</a:t>
            </a:r>
            <a:r>
              <a:rPr lang="it-IT" b="1" dirty="0" smtClean="0"/>
              <a:t> ospedaliera </a:t>
            </a:r>
            <a:r>
              <a:rPr lang="it-IT" dirty="0" smtClean="0"/>
              <a:t>che </a:t>
            </a:r>
            <a:r>
              <a:rPr lang="it-IT" i="1" dirty="0" smtClean="0"/>
              <a:t>comprende “tutte le attività atte a soddisfare, mediante percorsi assistenziali integrati  e </a:t>
            </a:r>
            <a:r>
              <a:rPr lang="it-IT" b="1" i="1" dirty="0" smtClean="0"/>
              <a:t>dimissioni complesse protette con il Territorio</a:t>
            </a:r>
            <a:r>
              <a:rPr lang="it-IT" i="1" dirty="0" smtClean="0"/>
              <a:t>, bisogni di salute della DONNA MALTRATTATA, SFRUTTATA, VIOLENTATA </a:t>
            </a:r>
            <a:r>
              <a:rPr lang="it-IT" i="1" dirty="0" smtClean="0"/>
              <a:t>che accede al PS, degente </a:t>
            </a:r>
            <a:r>
              <a:rPr lang="it-IT" i="1" dirty="0" smtClean="0"/>
              <a:t>o assistita ambulatorialmente</a:t>
            </a:r>
            <a:r>
              <a:rPr lang="it-IT" dirty="0" smtClean="0"/>
              <a:t>,</a:t>
            </a:r>
            <a:r>
              <a:rPr lang="it-IT" i="1" dirty="0" smtClean="0"/>
              <a:t> che richiede unitariamente prestazioni sanitarie e </a:t>
            </a:r>
            <a:r>
              <a:rPr lang="it-IT" b="1" i="1" dirty="0" smtClean="0"/>
              <a:t>azioni di protezione sociale </a:t>
            </a:r>
            <a:r>
              <a:rPr lang="it-IT" i="1" dirty="0" smtClean="0"/>
              <a:t>in grado di garantire , anche nel lungo periodo, la continuità tra le azioni di cura e quelle di riabilitazione ”:</a:t>
            </a:r>
            <a:endParaRPr lang="it-IT" dirty="0" smtClean="0"/>
          </a:p>
          <a:p>
            <a:pPr lvl="0" algn="just"/>
            <a:r>
              <a:rPr lang="it-IT" b="1" i="1" dirty="0" smtClean="0"/>
              <a:t>prestazioni sanitarie a rilevanza sociale</a:t>
            </a:r>
            <a:r>
              <a:rPr lang="it-IT" i="1" dirty="0" smtClean="0"/>
              <a:t>, cioè le attività finalizzate alla </a:t>
            </a:r>
            <a:r>
              <a:rPr lang="it-IT" b="1" i="1" dirty="0" smtClean="0"/>
              <a:t>promozione della salute, alla prevenzione, individuazione, rimozione e contenimento </a:t>
            </a:r>
            <a:r>
              <a:rPr lang="it-IT" i="1" dirty="0" smtClean="0"/>
              <a:t>di esiti degenerativi o invalidanti di patologie congenite e acquisite a seguito di violenza subita;</a:t>
            </a:r>
            <a:endParaRPr lang="it-IT" dirty="0" smtClean="0"/>
          </a:p>
          <a:p>
            <a:pPr lvl="0" algn="just"/>
            <a:r>
              <a:rPr lang="it-IT" b="1" i="1" dirty="0" smtClean="0"/>
              <a:t>prestazioni sociali a rilevanza sanitaria</a:t>
            </a:r>
            <a:r>
              <a:rPr lang="it-IT" i="1" dirty="0" smtClean="0"/>
              <a:t>, cioè tutte le attività del sistema sociale che hanno l’obiettivo di </a:t>
            </a:r>
            <a:r>
              <a:rPr lang="it-IT" b="1" i="1" dirty="0" smtClean="0"/>
              <a:t>supportare </a:t>
            </a:r>
            <a:r>
              <a:rPr lang="it-IT" i="1" dirty="0" smtClean="0"/>
              <a:t>la DONNA in stato di bisogno, con problemi di violenza, disabilità o di emarginazione condizionanti lo stato di salute.</a:t>
            </a:r>
            <a:r>
              <a:rPr lang="it-IT" b="1" dirty="0" smtClean="0"/>
              <a:t> </a:t>
            </a:r>
          </a:p>
          <a:p>
            <a:pPr lvl="0">
              <a:buNone/>
            </a:pPr>
            <a:r>
              <a:rPr lang="it-IT" b="1" dirty="0" smtClean="0"/>
              <a:t>(</a:t>
            </a:r>
            <a:r>
              <a:rPr lang="it-IT" b="1" dirty="0" err="1" smtClean="0"/>
              <a:t>Dlgs</a:t>
            </a:r>
            <a:r>
              <a:rPr lang="it-IT" b="1" dirty="0" smtClean="0"/>
              <a:t> n. 229/99 art. 3-septies</a:t>
            </a:r>
            <a:r>
              <a:rPr lang="it-IT" dirty="0" smtClean="0"/>
              <a:t>) </a:t>
            </a:r>
          </a:p>
          <a:p>
            <a:pPr lvl="0">
              <a:buNone/>
            </a:pPr>
            <a:r>
              <a:rPr lang="it-IT" dirty="0" smtClean="0"/>
              <a:t>(</a:t>
            </a:r>
            <a:r>
              <a:rPr lang="it-IT" b="1" dirty="0" smtClean="0"/>
              <a:t>Legge 3/2018 </a:t>
            </a:r>
          </a:p>
        </p:txBody>
      </p:sp>
      <p:pic>
        <p:nvPicPr>
          <p:cNvPr id="4" name="Segnaposto contenuto 3" descr="Home"/>
          <p:cNvPicPr>
            <a:picLocks/>
          </p:cNvPicPr>
          <p:nvPr/>
        </p:nvPicPr>
        <p:blipFill>
          <a:blip r:embed="rId2" cstate="print"/>
          <a:srcRect/>
          <a:stretch>
            <a:fillRect/>
          </a:stretch>
        </p:blipFill>
        <p:spPr bwMode="auto">
          <a:xfrm>
            <a:off x="7164288" y="5085184"/>
            <a:ext cx="1481958" cy="12228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Applicazione protocollo operativo AV3  in caso di maltrattamenti/ violenza sessuale</a:t>
            </a:r>
            <a:endParaRPr lang="it-IT" dirty="0"/>
          </a:p>
        </p:txBody>
      </p:sp>
      <p:sp>
        <p:nvSpPr>
          <p:cNvPr id="3" name="Segnaposto contenuto 2"/>
          <p:cNvSpPr>
            <a:spLocks noGrp="1"/>
          </p:cNvSpPr>
          <p:nvPr>
            <p:ph sz="quarter" idx="1"/>
          </p:nvPr>
        </p:nvSpPr>
        <p:spPr/>
        <p:txBody>
          <a:bodyPr>
            <a:normAutofit fontScale="85000" lnSpcReduction="10000"/>
          </a:bodyPr>
          <a:lstStyle/>
          <a:p>
            <a:r>
              <a:rPr lang="it-IT" b="1" dirty="0" smtClean="0"/>
              <a:t>Quando la donna </a:t>
            </a:r>
            <a:r>
              <a:rPr lang="it-IT" b="1" dirty="0"/>
              <a:t>si presenta al medico </a:t>
            </a:r>
            <a:r>
              <a:rPr lang="it-IT" b="1" dirty="0" smtClean="0"/>
              <a:t>di PS </a:t>
            </a:r>
            <a:r>
              <a:rPr lang="it-IT" b="1" dirty="0"/>
              <a:t>o </a:t>
            </a:r>
            <a:r>
              <a:rPr lang="it-IT" b="1" dirty="0" smtClean="0"/>
              <a:t>altra </a:t>
            </a:r>
            <a:r>
              <a:rPr lang="it-IT" b="1" dirty="0"/>
              <a:t>U.O. per dichiarati atti  di maltrattamenti subiti </a:t>
            </a:r>
            <a:r>
              <a:rPr lang="it-IT" b="1" dirty="0" smtClean="0"/>
              <a:t>o in caso di  </a:t>
            </a:r>
            <a:r>
              <a:rPr lang="it-IT" b="1" dirty="0"/>
              <a:t>sospetto </a:t>
            </a:r>
            <a:r>
              <a:rPr lang="it-IT" b="1" dirty="0" smtClean="0"/>
              <a:t>dell’operatore, </a:t>
            </a:r>
            <a:r>
              <a:rPr lang="it-IT" b="1" dirty="0"/>
              <a:t>sulla base del quadro clinico o della segnalazione informatica di allarme (accessi o traumi ripetuti</a:t>
            </a:r>
            <a:r>
              <a:rPr lang="it-IT" b="1" dirty="0" smtClean="0"/>
              <a:t>),</a:t>
            </a:r>
            <a:endParaRPr lang="it-IT" b="1" dirty="0"/>
          </a:p>
          <a:p>
            <a:pPr marL="0" indent="0">
              <a:buNone/>
            </a:pPr>
            <a:r>
              <a:rPr lang="en-US" b="1" dirty="0" err="1"/>
              <a:t>v</a:t>
            </a:r>
            <a:r>
              <a:rPr lang="en-US" b="1" dirty="0" err="1" smtClean="0"/>
              <a:t>iene</a:t>
            </a:r>
            <a:r>
              <a:rPr lang="en-US" b="1" dirty="0" smtClean="0"/>
              <a:t> </a:t>
            </a:r>
            <a:r>
              <a:rPr lang="en-US" b="1" dirty="0" err="1" smtClean="0"/>
              <a:t>assegnato</a:t>
            </a:r>
            <a:r>
              <a:rPr lang="en-US" b="1" dirty="0" smtClean="0"/>
              <a:t> </a:t>
            </a:r>
            <a:r>
              <a:rPr lang="en-US" b="1" dirty="0" err="1"/>
              <a:t>codice</a:t>
            </a:r>
            <a:r>
              <a:rPr lang="en-US" b="1" dirty="0"/>
              <a:t> </a:t>
            </a:r>
            <a:r>
              <a:rPr lang="en-US" b="1" dirty="0" err="1" smtClean="0"/>
              <a:t>colore</a:t>
            </a:r>
            <a:r>
              <a:rPr lang="en-US" b="1" dirty="0" smtClean="0"/>
              <a:t> </a:t>
            </a:r>
            <a:r>
              <a:rPr lang="en-US" b="1" dirty="0" smtClean="0">
                <a:solidFill>
                  <a:srgbClr val="FFFF00"/>
                </a:solidFill>
              </a:rPr>
              <a:t>GIALLO/</a:t>
            </a:r>
            <a:r>
              <a:rPr lang="en-US" b="1" dirty="0" smtClean="0">
                <a:solidFill>
                  <a:srgbClr val="FF0000"/>
                </a:solidFill>
              </a:rPr>
              <a:t>ROSSO</a:t>
            </a:r>
            <a:r>
              <a:rPr lang="en-US" b="1" dirty="0" smtClean="0"/>
              <a:t> </a:t>
            </a:r>
            <a:r>
              <a:rPr lang="en-US" b="1" dirty="0"/>
              <a:t>+ </a:t>
            </a:r>
            <a:r>
              <a:rPr lang="en-US" b="1" dirty="0" err="1"/>
              <a:t>codice</a:t>
            </a:r>
            <a:r>
              <a:rPr lang="en-US" b="1" dirty="0"/>
              <a:t> </a:t>
            </a:r>
            <a:r>
              <a:rPr lang="en-US" b="1" dirty="0" smtClean="0">
                <a:solidFill>
                  <a:schemeClr val="accent1">
                    <a:lumMod val="60000"/>
                    <a:lumOff val="40000"/>
                  </a:schemeClr>
                </a:solidFill>
              </a:rPr>
              <a:t>ROSA</a:t>
            </a:r>
            <a:r>
              <a:rPr lang="en-US" b="1" dirty="0" smtClean="0"/>
              <a:t> </a:t>
            </a:r>
            <a:endParaRPr lang="en-US" b="1" dirty="0"/>
          </a:p>
          <a:p>
            <a:pPr marL="0" indent="0">
              <a:buNone/>
            </a:pPr>
            <a:r>
              <a:rPr lang="en-US" b="1" dirty="0" err="1" smtClean="0"/>
              <a:t>Viene</a:t>
            </a:r>
            <a:r>
              <a:rPr lang="en-US" b="1" dirty="0" smtClean="0"/>
              <a:t> </a:t>
            </a:r>
            <a:r>
              <a:rPr lang="en-US" b="1" dirty="0" err="1" smtClean="0"/>
              <a:t>attivato</a:t>
            </a:r>
            <a:r>
              <a:rPr lang="en-US" b="1" dirty="0" smtClean="0"/>
              <a:t> </a:t>
            </a:r>
            <a:r>
              <a:rPr lang="en-US" b="1" dirty="0" err="1" smtClean="0"/>
              <a:t>il</a:t>
            </a:r>
            <a:r>
              <a:rPr lang="en-US" b="1" dirty="0" smtClean="0"/>
              <a:t> </a:t>
            </a:r>
            <a:r>
              <a:rPr lang="en-US" b="1" dirty="0" smtClean="0"/>
              <a:t>“</a:t>
            </a:r>
            <a:r>
              <a:rPr lang="en-US" b="1" dirty="0" err="1" smtClean="0"/>
              <a:t>gruppo</a:t>
            </a:r>
            <a:r>
              <a:rPr lang="en-US" b="1" dirty="0" smtClean="0"/>
              <a:t> </a:t>
            </a:r>
            <a:r>
              <a:rPr lang="en-US" b="1" dirty="0" smtClean="0"/>
              <a:t>di </a:t>
            </a:r>
            <a:r>
              <a:rPr lang="en-US" b="1" dirty="0" err="1" smtClean="0"/>
              <a:t>lavoro</a:t>
            </a:r>
            <a:r>
              <a:rPr lang="en-US" b="1" dirty="0" smtClean="0"/>
              <a:t> </a:t>
            </a:r>
            <a:r>
              <a:rPr lang="en-US" b="1" dirty="0" err="1" smtClean="0"/>
              <a:t>codice</a:t>
            </a:r>
            <a:r>
              <a:rPr lang="en-US" b="1" dirty="0" smtClean="0"/>
              <a:t> </a:t>
            </a:r>
            <a:r>
              <a:rPr lang="en-US" b="1" dirty="0" err="1" smtClean="0"/>
              <a:t>rosa</a:t>
            </a:r>
            <a:r>
              <a:rPr lang="en-US" b="1" dirty="0" smtClean="0"/>
              <a:t>” </a:t>
            </a:r>
            <a:r>
              <a:rPr lang="en-US" b="1" dirty="0" smtClean="0"/>
              <a:t>con </a:t>
            </a:r>
            <a:r>
              <a:rPr lang="en-US" b="1" dirty="0" err="1" smtClean="0"/>
              <a:t>i</a:t>
            </a:r>
            <a:r>
              <a:rPr lang="en-US" b="1" dirty="0" smtClean="0"/>
              <a:t> </a:t>
            </a:r>
            <a:r>
              <a:rPr lang="en-US" b="1" dirty="0" err="1" smtClean="0"/>
              <a:t>professionisti</a:t>
            </a:r>
            <a:r>
              <a:rPr lang="en-US" b="1" dirty="0" smtClean="0"/>
              <a:t> </a:t>
            </a:r>
            <a:r>
              <a:rPr lang="en-US" b="1" dirty="0" err="1" smtClean="0"/>
              <a:t>della</a:t>
            </a:r>
            <a:r>
              <a:rPr lang="en-US" b="1" dirty="0" smtClean="0"/>
              <a:t> salute </a:t>
            </a:r>
            <a:r>
              <a:rPr lang="en-US" b="1" dirty="0" err="1" smtClean="0"/>
              <a:t>interessati</a:t>
            </a:r>
            <a:r>
              <a:rPr lang="en-US" b="1" dirty="0"/>
              <a:t> </a:t>
            </a:r>
            <a:r>
              <a:rPr lang="en-US" b="1" dirty="0" smtClean="0"/>
              <a:t>(</a:t>
            </a:r>
            <a:r>
              <a:rPr lang="en-US" b="1" dirty="0" err="1" smtClean="0"/>
              <a:t>ginecologo</a:t>
            </a:r>
            <a:r>
              <a:rPr lang="en-US" b="1" dirty="0" smtClean="0"/>
              <a:t>, </a:t>
            </a:r>
            <a:r>
              <a:rPr lang="en-US" b="1" dirty="0" err="1" smtClean="0"/>
              <a:t>psicologo</a:t>
            </a:r>
            <a:r>
              <a:rPr lang="en-US" b="1" dirty="0" smtClean="0"/>
              <a:t> </a:t>
            </a:r>
            <a:r>
              <a:rPr lang="en-US" b="1" dirty="0" err="1"/>
              <a:t>o</a:t>
            </a:r>
            <a:r>
              <a:rPr lang="en-US" b="1" dirty="0" err="1" smtClean="0"/>
              <a:t>spedaliero</a:t>
            </a:r>
            <a:r>
              <a:rPr lang="en-US" b="1" dirty="0" smtClean="0"/>
              <a:t>, </a:t>
            </a:r>
            <a:r>
              <a:rPr lang="en-US" b="1" dirty="0" err="1" smtClean="0"/>
              <a:t>psicologo</a:t>
            </a:r>
            <a:r>
              <a:rPr lang="en-US" b="1" dirty="0" smtClean="0"/>
              <a:t> NPI,  </a:t>
            </a:r>
            <a:r>
              <a:rPr lang="en-US" b="1" dirty="0" err="1" smtClean="0"/>
              <a:t>l’assistente</a:t>
            </a:r>
            <a:r>
              <a:rPr lang="en-US" b="1" dirty="0" smtClean="0"/>
              <a:t> </a:t>
            </a:r>
            <a:r>
              <a:rPr lang="en-US" b="1" dirty="0" err="1" smtClean="0"/>
              <a:t>sociale</a:t>
            </a:r>
            <a:r>
              <a:rPr lang="en-US" b="1" dirty="0" smtClean="0"/>
              <a:t> </a:t>
            </a:r>
            <a:r>
              <a:rPr lang="en-US" b="1" dirty="0" err="1" smtClean="0"/>
              <a:t>ospedaliera</a:t>
            </a:r>
            <a:r>
              <a:rPr lang="en-US" b="1" dirty="0" smtClean="0"/>
              <a:t>, </a:t>
            </a:r>
            <a:r>
              <a:rPr lang="en-US" b="1" dirty="0" err="1" smtClean="0"/>
              <a:t>altro</a:t>
            </a:r>
            <a:r>
              <a:rPr lang="en-US" b="1" dirty="0" smtClean="0"/>
              <a:t> </a:t>
            </a:r>
            <a:r>
              <a:rPr lang="en-US" b="1" dirty="0" err="1" smtClean="0"/>
              <a:t>personale</a:t>
            </a:r>
            <a:r>
              <a:rPr lang="en-US" b="1" dirty="0" smtClean="0"/>
              <a:t> </a:t>
            </a:r>
            <a:r>
              <a:rPr lang="en-US" b="1" dirty="0" err="1" smtClean="0"/>
              <a:t>sanitario</a:t>
            </a:r>
            <a:r>
              <a:rPr lang="en-US" b="1" dirty="0" smtClean="0"/>
              <a:t> </a:t>
            </a:r>
            <a:r>
              <a:rPr lang="en-US" b="1" dirty="0" err="1" smtClean="0"/>
              <a:t>specialista</a:t>
            </a:r>
            <a:r>
              <a:rPr lang="en-US" b="1" dirty="0" smtClean="0"/>
              <a:t>)</a:t>
            </a:r>
            <a:endParaRPr lang="en-US" b="1" dirty="0"/>
          </a:p>
          <a:p>
            <a:pPr>
              <a:buNone/>
            </a:pPr>
            <a:r>
              <a:rPr lang="en-US" b="1" dirty="0"/>
              <a:t> </a:t>
            </a:r>
          </a:p>
          <a:p>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a:t>Rischio di </a:t>
            </a:r>
            <a:r>
              <a:rPr lang="it-IT" sz="3600" dirty="0" err="1"/>
              <a:t>revittimizzazione</a:t>
            </a:r>
            <a:r>
              <a:rPr lang="it-IT" sz="3600" dirty="0"/>
              <a:t> dei casi di maltrattamento</a:t>
            </a:r>
            <a:endParaRPr lang="it-IT" dirty="0"/>
          </a:p>
        </p:txBody>
      </p:sp>
      <p:sp>
        <p:nvSpPr>
          <p:cNvPr id="3" name="Segnaposto contenuto 2"/>
          <p:cNvSpPr>
            <a:spLocks noGrp="1"/>
          </p:cNvSpPr>
          <p:nvPr>
            <p:ph sz="quarter" idx="1"/>
          </p:nvPr>
        </p:nvSpPr>
        <p:spPr/>
        <p:txBody>
          <a:bodyPr/>
          <a:lstStyle/>
          <a:p>
            <a:r>
              <a:rPr lang="it-IT" dirty="0"/>
              <a:t>Al termine del triage clinico compiuto in PS, l’A.S.O. prende visione del questionario di rilevazione del rischio con le  informazioni sul  rischio di ricomparsa o di escalation della violenza.</a:t>
            </a:r>
          </a:p>
          <a:p>
            <a:endParaRPr lang="it-IT" dirty="0"/>
          </a:p>
          <a:p>
            <a:pPr lvl="0"/>
            <a:endParaRPr lang="it-IT" dirty="0"/>
          </a:p>
          <a:p>
            <a:pPr lvl="0"/>
            <a:r>
              <a:rPr lang="it-IT" b="1" dirty="0"/>
              <a:t>Punteggio positivo &gt;3 </a:t>
            </a:r>
            <a:r>
              <a:rPr lang="it-IT" b="1" dirty="0" err="1"/>
              <a:t>items</a:t>
            </a:r>
            <a:r>
              <a:rPr lang="it-IT" b="1" dirty="0"/>
              <a:t> positivi :            rischio elevato</a:t>
            </a:r>
            <a:endParaRPr lang="it-IT" dirty="0"/>
          </a:p>
          <a:p>
            <a:endParaRPr lang="it-IT" dirty="0"/>
          </a:p>
          <a:p>
            <a:endParaRPr lang="it-IT" dirty="0"/>
          </a:p>
        </p:txBody>
      </p:sp>
    </p:spTree>
    <p:extLst>
      <p:ext uri="{BB962C8B-B14F-4D97-AF65-F5344CB8AC3E}">
        <p14:creationId xmlns:p14="http://schemas.microsoft.com/office/powerpoint/2010/main" xmlns="" val="3937770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VALUTAZIONE RISCHIO VITTIMIZZAIZONE SECONDARIA</a:t>
            </a:r>
            <a:endParaRPr lang="it-IT" dirty="0"/>
          </a:p>
        </p:txBody>
      </p:sp>
      <p:pic>
        <p:nvPicPr>
          <p:cNvPr id="4" name="Segnaposto contenuto 4"/>
          <p:cNvPicPr>
            <a:picLocks noGrp="1" noChangeAspect="1"/>
          </p:cNvPicPr>
          <p:nvPr>
            <p:ph sz="quarter" idx="1"/>
          </p:nvPr>
        </p:nvPicPr>
        <p:blipFill>
          <a:blip r:embed="rId2" cstate="print">
            <a:extLst>
              <a:ext uri="{28A0092B-C50C-407E-A947-70E740481C1C}">
                <a14:useLocalDpi xmlns:a14="http://schemas.microsoft.com/office/drawing/2010/main" xmlns="" val="0"/>
              </a:ext>
            </a:extLst>
          </a:blip>
          <a:stretch>
            <a:fillRect/>
          </a:stretch>
        </p:blipFill>
        <p:spPr>
          <a:xfrm>
            <a:off x="2937284" y="1527175"/>
            <a:ext cx="3232919" cy="4572000"/>
          </a:xfrm>
        </p:spPr>
      </p:pic>
    </p:spTree>
    <p:extLst>
      <p:ext uri="{BB962C8B-B14F-4D97-AF65-F5344CB8AC3E}">
        <p14:creationId xmlns:p14="http://schemas.microsoft.com/office/powerpoint/2010/main" xmlns="" val="2542038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L’A.S. VERIFICA LA DENUNCIA D’UFFICIO O </a:t>
            </a:r>
            <a:r>
              <a:rPr lang="it-IT" dirty="0" smtClean="0"/>
              <a:t>A QUERELA </a:t>
            </a:r>
            <a:r>
              <a:rPr lang="it-IT" dirty="0"/>
              <a:t>DI PERSONA OFFESA</a:t>
            </a:r>
          </a:p>
        </p:txBody>
      </p:sp>
      <p:sp>
        <p:nvSpPr>
          <p:cNvPr id="3" name="Segnaposto contenuto 2"/>
          <p:cNvSpPr>
            <a:spLocks noGrp="1"/>
          </p:cNvSpPr>
          <p:nvPr>
            <p:ph sz="quarter" idx="1"/>
          </p:nvPr>
        </p:nvSpPr>
        <p:spPr/>
        <p:txBody>
          <a:bodyPr>
            <a:normAutofit fontScale="77500" lnSpcReduction="20000"/>
          </a:bodyPr>
          <a:lstStyle/>
          <a:p>
            <a:r>
              <a:rPr lang="it-IT" dirty="0"/>
              <a:t>Il delitto di maltrattamenti è perseguibile d’ufficio, pertanto vi è</a:t>
            </a:r>
            <a:r>
              <a:rPr lang="it-IT" b="1" dirty="0"/>
              <a:t> Obbligo di Denuncia all’Autorità Giudiziaria</a:t>
            </a:r>
            <a:r>
              <a:rPr lang="it-IT" dirty="0"/>
              <a:t> come </a:t>
            </a:r>
            <a:r>
              <a:rPr lang="it-IT" u="sng" dirty="0"/>
              <a:t>per qualunque reato perseguibile di ufficio.</a:t>
            </a:r>
            <a:r>
              <a:rPr lang="it-IT" dirty="0"/>
              <a:t> (Omessa denuncia di reato art. 361, art. 362 c.p.). </a:t>
            </a:r>
          </a:p>
          <a:p>
            <a:r>
              <a:rPr lang="it-IT" dirty="0"/>
              <a:t> La denuncia deve essere inoltrata tramite fax senza ritardo alla Procura della Repubblica c/o TO e/o TM previa comunicazione telefonica</a:t>
            </a:r>
          </a:p>
          <a:p>
            <a:r>
              <a:rPr lang="it-IT" dirty="0"/>
              <a:t>Una copia deve essere trasmessa anche alla DMO</a:t>
            </a:r>
          </a:p>
          <a:p>
            <a:r>
              <a:rPr lang="it-IT" dirty="0"/>
              <a:t>L’operatore sanitario rilascia la documentazione alla persona (qualora non venga predisposto il ricovero della stessa</a:t>
            </a:r>
            <a:r>
              <a:rPr lang="it-IT" dirty="0" smtClean="0"/>
              <a:t>)</a:t>
            </a:r>
            <a:endParaRPr lang="it-IT" dirty="0"/>
          </a:p>
          <a:p>
            <a:r>
              <a:rPr lang="it-IT" dirty="0"/>
              <a:t>Si attendono tre giorni per eventuali misure cautelari o di prevenzione disposte dal </a:t>
            </a:r>
            <a:r>
              <a:rPr lang="it-IT" dirty="0" smtClean="0"/>
              <a:t>PM</a:t>
            </a:r>
          </a:p>
          <a:p>
            <a:r>
              <a:rPr lang="it-IT" dirty="0" smtClean="0"/>
              <a:t>In presenza di minori invia alla Procura presso Tribunale Minori le informazioni apprese nel superiore interesse del minore</a:t>
            </a:r>
          </a:p>
          <a:p>
            <a:r>
              <a:rPr lang="it-IT" dirty="0" smtClean="0"/>
              <a:t>Attesa di </a:t>
            </a:r>
            <a:r>
              <a:rPr lang="it-IT" smtClean="0"/>
              <a:t>eventuali provvedimenti TM</a:t>
            </a:r>
            <a:endParaRPr lang="it-IT" dirty="0"/>
          </a:p>
          <a:p>
            <a:endParaRPr lang="it-IT" dirty="0"/>
          </a:p>
          <a:p>
            <a:endParaRPr lang="it-IT" dirty="0"/>
          </a:p>
        </p:txBody>
      </p:sp>
    </p:spTree>
    <p:extLst>
      <p:ext uri="{BB962C8B-B14F-4D97-AF65-F5344CB8AC3E}">
        <p14:creationId xmlns:p14="http://schemas.microsoft.com/office/powerpoint/2010/main" xmlns="" val="3023218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colloquio di servizio sociale ospedaliero </a:t>
            </a:r>
            <a:br>
              <a:rPr lang="it-IT" dirty="0" smtClean="0"/>
            </a:br>
            <a:r>
              <a:rPr lang="it-IT" dirty="0" smtClean="0"/>
              <a:t>con la donna</a:t>
            </a:r>
            <a:endParaRPr lang="it-IT" dirty="0"/>
          </a:p>
        </p:txBody>
      </p:sp>
      <p:sp>
        <p:nvSpPr>
          <p:cNvPr id="3" name="Segnaposto contenuto 2"/>
          <p:cNvSpPr>
            <a:spLocks noGrp="1"/>
          </p:cNvSpPr>
          <p:nvPr>
            <p:ph sz="quarter" idx="1"/>
          </p:nvPr>
        </p:nvSpPr>
        <p:spPr/>
        <p:txBody>
          <a:bodyPr>
            <a:normAutofit fontScale="85000" lnSpcReduction="10000"/>
          </a:bodyPr>
          <a:lstStyle/>
          <a:p>
            <a:r>
              <a:rPr lang="it-IT" dirty="0"/>
              <a:t>Accoglienza  nella stanza dedicata </a:t>
            </a:r>
            <a:r>
              <a:rPr lang="it-IT" dirty="0" smtClean="0"/>
              <a:t>secondo principi di ETICA </a:t>
            </a:r>
            <a:r>
              <a:rPr lang="it-IT" dirty="0"/>
              <a:t>DELLA CURA DELLA DONNA VITTIMA DI VIOLENZA</a:t>
            </a:r>
          </a:p>
          <a:p>
            <a:r>
              <a:rPr lang="it-IT" dirty="0"/>
              <a:t>Tutela della riservatezza</a:t>
            </a:r>
          </a:p>
          <a:p>
            <a:r>
              <a:rPr lang="it-IT" dirty="0"/>
              <a:t>Accettazione</a:t>
            </a:r>
          </a:p>
          <a:p>
            <a:r>
              <a:rPr lang="it-IT" dirty="0"/>
              <a:t>Sospensione giudizio</a:t>
            </a:r>
          </a:p>
          <a:p>
            <a:r>
              <a:rPr lang="it-IT" dirty="0"/>
              <a:t>Ascolto Narrazione spontanea storia </a:t>
            </a:r>
            <a:r>
              <a:rPr lang="it-IT" dirty="0" err="1"/>
              <a:t>sociofamiliare</a:t>
            </a:r>
            <a:r>
              <a:rPr lang="it-IT" dirty="0"/>
              <a:t> e </a:t>
            </a:r>
            <a:r>
              <a:rPr lang="it-IT" dirty="0" smtClean="0"/>
              <a:t>culturale </a:t>
            </a:r>
          </a:p>
          <a:p>
            <a:r>
              <a:rPr lang="it-IT" dirty="0" smtClean="0"/>
              <a:t>Rilevazione bisogno/richiesta di protezione</a:t>
            </a:r>
            <a:endParaRPr lang="it-IT" dirty="0"/>
          </a:p>
          <a:p>
            <a:endParaRPr lang="it-IT" dirty="0"/>
          </a:p>
          <a:p>
            <a:endParaRPr lang="it-IT" dirty="0"/>
          </a:p>
          <a:p>
            <a:r>
              <a:rPr lang="it-IT" dirty="0"/>
              <a:t>Ascolto accompagnatore in altro studio,</a:t>
            </a:r>
          </a:p>
          <a:p>
            <a:pPr marL="0" indent="0">
              <a:buNone/>
            </a:pPr>
            <a:r>
              <a:rPr lang="it-IT" dirty="0"/>
              <a:t>se presente</a:t>
            </a:r>
          </a:p>
          <a:p>
            <a:endParaRPr lang="it-IT" dirty="0"/>
          </a:p>
        </p:txBody>
      </p:sp>
    </p:spTree>
    <p:extLst>
      <p:ext uri="{BB962C8B-B14F-4D97-AF65-F5344CB8AC3E}">
        <p14:creationId xmlns:p14="http://schemas.microsoft.com/office/powerpoint/2010/main" xmlns="" val="250716619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ttà">
  <a:themeElements>
    <a:clrScheme name="Città">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ttà">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ttà">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570</TotalTime>
  <Words>1544</Words>
  <Application>Microsoft Office PowerPoint</Application>
  <PresentationFormat>Presentazione su schermo (4:3)</PresentationFormat>
  <Paragraphs>241</Paragraphs>
  <Slides>19</Slides>
  <Notes>0</Notes>
  <HiddenSlides>0</HiddenSlides>
  <MMClips>0</MMClips>
  <ScaleCrop>false</ScaleCrop>
  <HeadingPairs>
    <vt:vector size="4" baseType="variant">
      <vt:variant>
        <vt:lpstr>Tema</vt:lpstr>
      </vt:variant>
      <vt:variant>
        <vt:i4>1</vt:i4>
      </vt:variant>
      <vt:variant>
        <vt:lpstr>Titoli diapositive</vt:lpstr>
      </vt:variant>
      <vt:variant>
        <vt:i4>19</vt:i4>
      </vt:variant>
    </vt:vector>
  </HeadingPairs>
  <TitlesOfParts>
    <vt:vector size="20" baseType="lpstr">
      <vt:lpstr>Città</vt:lpstr>
      <vt:lpstr>    10 giugno 2021 - Sostenere le donne:                                       Il territorio che fa rete </vt:lpstr>
      <vt:lpstr>A cosa serve  il Servizio Sociale Professionale Ospedaliero?</vt:lpstr>
      <vt:lpstr> COME CURARE LA SALUTE SOCIALE  DELLA DONNA IN OSPEDALE ?</vt:lpstr>
      <vt:lpstr>Dove interviene il SSPO nella rete antiviolenza?</vt:lpstr>
      <vt:lpstr>Applicazione protocollo operativo AV3  in caso di maltrattamenti/ violenza sessuale</vt:lpstr>
      <vt:lpstr>Rischio di revittimizzazione dei casi di maltrattamento</vt:lpstr>
      <vt:lpstr>VALUTAZIONE RISCHIO VITTIMIZZAIZONE SECONDARIA</vt:lpstr>
      <vt:lpstr>L’A.S. VERIFICA LA DENUNCIA D’UFFICIO O A QUERELA DI PERSONA OFFESA</vt:lpstr>
      <vt:lpstr>Il colloquio di servizio sociale ospedaliero  con la donna</vt:lpstr>
      <vt:lpstr>  QUALI PRESTAZIONI COMPIE  LA COLL. PROF. A.S.O.  NELL’ AREA RELAZIONALE?</vt:lpstr>
      <vt:lpstr>La relazione A.S.O. con la  Donna in OBI o Ricovero ospedaliero</vt:lpstr>
      <vt:lpstr>Buone prassi</vt:lpstr>
      <vt:lpstr>Dichiarazione di volontà della donna ad essere presa in carico dai Servizi Territoriali</vt:lpstr>
      <vt:lpstr>Lavoro di rete </vt:lpstr>
      <vt:lpstr>COLLABORAZIONE CON CONSULTORI FAMILIARI</vt:lpstr>
      <vt:lpstr>Consultazione/Invio con CAV MACERATA  PIAZZA Mazzini n.36 tel.07331990133  o Castelraimondo/San Ginesio/Porto Recanati/Civitanova Marche tel. 3895878474</vt:lpstr>
      <vt:lpstr>Consulenza servizio sociale ospedaliero</vt:lpstr>
      <vt:lpstr>           DIRITTI E BENEFICI SOCIOSANITARI</vt:lpstr>
      <vt:lpstr>Grazie per l’attenzione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giugno 2021 Sostenere le donne  Il territorio che fa rete</dc:title>
  <dc:creator>isabbatini</dc:creator>
  <cp:lastModifiedBy>isabbatini</cp:lastModifiedBy>
  <cp:revision>76</cp:revision>
  <dcterms:created xsi:type="dcterms:W3CDTF">2021-06-05T11:03:41Z</dcterms:created>
  <dcterms:modified xsi:type="dcterms:W3CDTF">2021-06-10T06:34:19Z</dcterms:modified>
</cp:coreProperties>
</file>